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7" r:id="rId2"/>
  </p:sldMasterIdLst>
  <p:notesMasterIdLst>
    <p:notesMasterId r:id="rId22"/>
  </p:notesMasterIdLst>
  <p:sldIdLst>
    <p:sldId id="278" r:id="rId3"/>
    <p:sldId id="257" r:id="rId4"/>
    <p:sldId id="260" r:id="rId5"/>
    <p:sldId id="261" r:id="rId6"/>
    <p:sldId id="263" r:id="rId7"/>
    <p:sldId id="264" r:id="rId8"/>
    <p:sldId id="270" r:id="rId9"/>
    <p:sldId id="265" r:id="rId10"/>
    <p:sldId id="267" r:id="rId11"/>
    <p:sldId id="268" r:id="rId12"/>
    <p:sldId id="269" r:id="rId13"/>
    <p:sldId id="271" r:id="rId14"/>
    <p:sldId id="272" r:id="rId15"/>
    <p:sldId id="274" r:id="rId16"/>
    <p:sldId id="273" r:id="rId17"/>
    <p:sldId id="275" r:id="rId18"/>
    <p:sldId id="276" r:id="rId19"/>
    <p:sldId id="277"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68817" autoAdjust="0"/>
  </p:normalViewPr>
  <p:slideViewPr>
    <p:cSldViewPr snapToGrid="0">
      <p:cViewPr varScale="1">
        <p:scale>
          <a:sx n="99" d="100"/>
          <a:sy n="99" d="100"/>
        </p:scale>
        <p:origin x="-108" y="-17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18AC17-0BF5-435C-9F66-7ABA3FEA1D24}" type="datetimeFigureOut">
              <a:rPr lang="en-US" smtClean="0"/>
              <a:pPr/>
              <a:t>9/13/2017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66F110-65EA-4473-A6D2-B0A35BC3E2A5}" type="slidenum">
              <a:rPr lang="en-US" smtClean="0"/>
              <a:pPr/>
              <a:t>‹#›</a:t>
            </a:fld>
            <a:endParaRPr lang="fr-FR"/>
          </a:p>
        </p:txBody>
      </p:sp>
    </p:spTree>
    <p:extLst>
      <p:ext uri="{BB962C8B-B14F-4D97-AF65-F5344CB8AC3E}">
        <p14:creationId xmlns:p14="http://schemas.microsoft.com/office/powerpoint/2010/main" val="1296605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who.int/gender/documents/OMS_Ethics&amp;Safety10Aug07.pdf"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www.gbvims.com/wp/wp-content/uploads/BestPractices2.pdf"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consentement à la prestation de services est un consentement verbal, non lié au partage des informations, mais il est important de le rappeler ici car il peut être négligé.  </a:t>
            </a:r>
          </a:p>
          <a:p>
            <a:endParaRPr lang="fr-FR" dirty="0"/>
          </a:p>
          <a:p>
            <a:r>
              <a:rPr lang="fr-FR" smtClean="0"/>
              <a:t>Il est important pendant la première étape de la gestion des cas, l'accueil et l'introduction, que nous obtenions le consentement de la survivante pour poursuivre le processus de gestion des cas.</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mtClean="0"/>
              <a:t>Pour cela, vous devez :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mtClean="0"/>
              <a:t>Expliquer le processus de gestion des cas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mtClean="0"/>
              <a:t>Expliquer la notion de confidentialité et les limites de la confidentialité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mtClean="0"/>
              <a:t>Expliquer ses droits à la survivante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mtClean="0"/>
              <a:t>Poser des questions et répondre aux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10</a:t>
            </a:fld>
            <a:endParaRPr lang="fr-FR"/>
          </a:p>
        </p:txBody>
      </p:sp>
    </p:spTree>
    <p:extLst>
      <p:ext uri="{BB962C8B-B14F-4D97-AF65-F5344CB8AC3E}">
        <p14:creationId xmlns:p14="http://schemas.microsoft.com/office/powerpoint/2010/main" val="2588145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Il existe deux autres types de consentement.  Ils concernent le partage des informations.</a:t>
            </a:r>
          </a:p>
          <a:p>
            <a:endParaRPr lang="fr-FR" dirty="0"/>
          </a:p>
          <a:p>
            <a:pPr marL="0" indent="0">
              <a:buFont typeface="+mj-lt"/>
              <a:buNone/>
            </a:pPr>
            <a:r>
              <a:rPr lang="fr-FR" smtClean="0"/>
              <a:t>1. Consentement aux orientations disponibles et nécessaires</a:t>
            </a:r>
          </a:p>
          <a:p>
            <a:pPr marL="630936" lvl="1" indent="-457200">
              <a:buFont typeface="Arial" panose="020B0604020202020204" pitchFamily="34" charset="0"/>
              <a:buChar char="•"/>
            </a:pPr>
            <a:r>
              <a:rPr lang="fr-FR" b="0" dirty="0"/>
              <a:t>Cela implique de </a:t>
            </a:r>
            <a:r>
              <a:rPr lang="fr-FR" b="1" dirty="0"/>
              <a:t>partager des informations identifiables </a:t>
            </a:r>
            <a:r>
              <a:rPr lang="fr-FR" smtClean="0"/>
              <a:t>sur son cas afin de </a:t>
            </a:r>
            <a:r>
              <a:rPr lang="fr-FR" b="1" dirty="0"/>
              <a:t>faciliter l'accès aux services d'orientation </a:t>
            </a:r>
            <a:r>
              <a:rPr lang="fr-FR" smtClean="0"/>
              <a:t>sélectionnés. Par exemple, pouvoir révéler qu'une survivante a besoin des services de traitement des plaies fournis par le centre de santé</a:t>
            </a:r>
          </a:p>
          <a:p>
            <a:pPr marL="630936" lvl="1" indent="-457200">
              <a:buFont typeface="Arial" panose="020B0604020202020204" pitchFamily="34" charset="0"/>
              <a:buChar char="•"/>
            </a:pPr>
            <a:r>
              <a:rPr lang="fr-FR" smtClean="0"/>
              <a:t>Pour cela, présentez l'idée des orientations et la possibilité de partager des informations pertinentes avec tous les autres services nécessaires.</a:t>
            </a:r>
          </a:p>
          <a:p>
            <a:pPr marL="630936" lvl="1" indent="-457200">
              <a:buFont typeface="Arial" panose="020B0604020202020204" pitchFamily="34" charset="0"/>
              <a:buChar char="•"/>
            </a:pPr>
            <a:r>
              <a:rPr lang="fr-FR" smtClean="0"/>
              <a:t>Ensuite, prononcez-vous sur le partage des informations en vue de proposer des orientations à la fin de la séance, et répétez les informations qui seront transmises dans le cadre de l'orientation.</a:t>
            </a:r>
          </a:p>
          <a:p>
            <a:pPr marL="630936" lvl="1" indent="-457200"/>
            <a:endParaRPr lang="fr-FR" dirty="0"/>
          </a:p>
          <a:p>
            <a:pPr marL="0" indent="0">
              <a:buFont typeface="+mj-lt"/>
              <a:buNone/>
            </a:pPr>
            <a:r>
              <a:rPr lang="fr-FR" smtClean="0"/>
              <a:t>2. Consentement au partage de données afin d'établir des rapports, de promouvoir et d'améliorer le programme</a:t>
            </a:r>
          </a:p>
          <a:p>
            <a:pPr marL="630936" lvl="1" indent="-457200">
              <a:buFont typeface="Arial" panose="020B0604020202020204" pitchFamily="34" charset="0"/>
              <a:buChar char="•"/>
            </a:pPr>
            <a:r>
              <a:rPr lang="fr-FR" smtClean="0"/>
              <a:t>Vous devez en discuter à la fin de votre séance </a:t>
            </a:r>
          </a:p>
          <a:p>
            <a:pPr marL="630936" lvl="1" indent="-457200">
              <a:buFont typeface="Arial" panose="020B0604020202020204" pitchFamily="34" charset="0"/>
              <a:buChar char="•"/>
            </a:pPr>
            <a:r>
              <a:rPr lang="fr-FR" b="0" dirty="0"/>
              <a:t>Il s'agit de partager </a:t>
            </a:r>
            <a:r>
              <a:rPr lang="fr-FR" b="1" dirty="0"/>
              <a:t>des informations non identifiables </a:t>
            </a:r>
            <a:r>
              <a:rPr lang="fr-FR" smtClean="0"/>
              <a:t>à des fins de</a:t>
            </a:r>
            <a:r>
              <a:rPr lang="fr-FR" b="1" dirty="0"/>
              <a:t> regroupement de données sous forme de statistiques qui seront utilisées dans des rapports</a:t>
            </a:r>
            <a:r>
              <a:rPr lang="fr-FR" smtClean="0"/>
              <a:t>. Par exemple, pouvoir comptabiliser l'incident dans des statistiques comme le « nombre de viols signalés le mois dernier ». Ou l'inclure dans le calcul des « X % des incidents qui ont eu lieu le mois dernier concernaient des enfants ».</a:t>
            </a:r>
          </a:p>
          <a:p>
            <a:pPr marL="630936" lvl="1" indent="-457200">
              <a:buFont typeface="Arial" panose="020B0604020202020204" pitchFamily="34" charset="0"/>
              <a:buChar char="•"/>
            </a:pPr>
            <a:endParaRPr lang="fr-FR" dirty="0"/>
          </a:p>
          <a:p>
            <a:pPr marL="173736" lvl="1" indent="0">
              <a:buFont typeface="Arial" panose="020B0604020202020204" pitchFamily="34" charset="0"/>
              <a:buNone/>
            </a:pPr>
            <a:r>
              <a:rPr lang="fr-FR" smtClean="0"/>
              <a:t>Ces deux types de consentement sont recueillis sur le formulaire de consentement, qui fait état des souhaits de la survivante.</a:t>
            </a:r>
          </a:p>
          <a:p>
            <a:endParaRPr lang="fr-FR" dirty="0"/>
          </a:p>
        </p:txBody>
      </p:sp>
      <p:sp>
        <p:nvSpPr>
          <p:cNvPr id="4" name="Slide Number Placeholder 3"/>
          <p:cNvSpPr>
            <a:spLocks noGrp="1"/>
          </p:cNvSpPr>
          <p:nvPr>
            <p:ph type="sldNum" sz="quarter" idx="10"/>
          </p:nvPr>
        </p:nvSpPr>
        <p:spPr/>
        <p:txBody>
          <a:bodyPr/>
          <a:lstStyle/>
          <a:p>
            <a:fld id="{A618A94B-F2A2-42C9-99D1-19D92646664A}" type="slidenum">
              <a:rPr lang="en-US" smtClean="0"/>
              <a:pPr/>
              <a:t>11</a:t>
            </a:fld>
            <a:endParaRPr lang="fr-FR"/>
          </a:p>
        </p:txBody>
      </p:sp>
    </p:spTree>
    <p:extLst>
      <p:ext uri="{BB962C8B-B14F-4D97-AF65-F5344CB8AC3E}">
        <p14:creationId xmlns:p14="http://schemas.microsoft.com/office/powerpoint/2010/main" val="1363191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stockage des données est le deuxième domaine pratique qui se recoupe avec la gestion des informations et la gestion des cas. </a:t>
            </a:r>
            <a:r>
              <a:rPr lang="fr-FR" sz="1200" kern="1200" dirty="0">
                <a:solidFill>
                  <a:schemeClr val="tx1"/>
                </a:solidFill>
                <a:effectLst/>
                <a:latin typeface="+mn-lt"/>
              </a:rPr>
              <a:t>La gestion des dossiers est une fonction essentielle dans le travail social qui permet d'offrir de meilleurs soins aux survivantes et de répondre aux exigences éthiques.  Elle fournit aux praticiens les bases leur permettant de concevoir et d'offrir un programme de qualité qui accompagne au mieux les survivantes.  La documentation facilite la collaboration professionnelle et la coordination des services. </a:t>
            </a:r>
            <a:endParaRPr lang="fr-FR" dirty="0"/>
          </a:p>
          <a:p>
            <a:endParaRPr lang="fr-FR" dirty="0"/>
          </a:p>
          <a:p>
            <a:r>
              <a:rPr lang="fr-FR" smtClean="0"/>
              <a:t>Cela devrait être une priorité dans le cadre de la mise en place de services ou afin de respecter les principes de qualité de la gestion des données de VBG.  Un stockage des données approprié est essentiel pour une gestion de cas permanente. Si des dossiers sont perdus ou ne sont pas transmis correctement, les informations seront perdues et la survivante devra alors répéter son histoire.  De même, votre bureau doit prévoir un plan relatif à la façon de traiter les dossiers en urgence (en cas de transfert ou de destruction).</a:t>
            </a:r>
          </a:p>
          <a:p>
            <a:endParaRPr lang="fr-FR" dirty="0"/>
          </a:p>
          <a:p>
            <a:r>
              <a:rPr lang="fr-FR" smtClean="0"/>
              <a:t>Dans notre travail quotidien, si nous suivons les principes du consentement éclairé et du partage d'informations tout en laissant des dossiers personnels sur notre bureau à la vue de tout le monde, nous violons le droit à la confidentialité de la survivante.</a:t>
            </a:r>
          </a:p>
          <a:p>
            <a:endParaRPr lang="fr-FR" dirty="0"/>
          </a:p>
          <a:p>
            <a:r>
              <a:rPr lang="fr-FR" smtClean="0"/>
              <a:t>Ce visuel présente le processus idéal de stockage des données.</a:t>
            </a:r>
          </a:p>
          <a:p>
            <a:endParaRPr lang="fr-FR" dirty="0"/>
          </a:p>
          <a:p>
            <a:r>
              <a:rPr lang="fr-FR" smtClean="0"/>
              <a:t>D'abord, la survivante rencontre l'intervenant, puis l'intervenant remplit le formulaire de consentement au cours de son entretien avec la survivante ou après son départ. </a:t>
            </a:r>
          </a:p>
          <a:p>
            <a:endParaRPr lang="fr-FR" dirty="0"/>
          </a:p>
          <a:p>
            <a:r>
              <a:rPr lang="fr-FR" smtClean="0"/>
              <a:t>Une fois la survivante partie, l'intervenant remplit le formulaire de collecte des données et le rentre dans le système de gestion des données.</a:t>
            </a:r>
          </a:p>
          <a:p>
            <a:endParaRPr lang="fr-FR" dirty="0"/>
          </a:p>
          <a:p>
            <a:r>
              <a:rPr lang="fr-FR" smtClean="0"/>
              <a:t>Si la survivante revient voir l'intervenant, ce dernier fournira un service de suivi.  L'intervenant revoit le plan d'action si nécessaire, et le saisit dans le système après le départ de la survivante.</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12</a:t>
            </a:fld>
            <a:endParaRPr lang="fr-FR"/>
          </a:p>
        </p:txBody>
      </p:sp>
    </p:spTree>
    <p:extLst>
      <p:ext uri="{BB962C8B-B14F-4D97-AF65-F5344CB8AC3E}">
        <p14:creationId xmlns:p14="http://schemas.microsoft.com/office/powerpoint/2010/main" val="2109574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formulaires d'admission sont rangés dans des armoires fermées à clé, avec un accès limité au personnel autorisé. Les formulaires de consentement sont rangés séparément des formulaires d'admission, car ils contiennent des données permettant d'identifier les survivantes.  </a:t>
            </a:r>
          </a:p>
        </p:txBody>
      </p:sp>
      <p:sp>
        <p:nvSpPr>
          <p:cNvPr id="4" name="Slide Number Placeholder 3"/>
          <p:cNvSpPr>
            <a:spLocks noGrp="1"/>
          </p:cNvSpPr>
          <p:nvPr>
            <p:ph type="sldNum" sz="quarter" idx="10"/>
          </p:nvPr>
        </p:nvSpPr>
        <p:spPr/>
        <p:txBody>
          <a:bodyPr/>
          <a:lstStyle/>
          <a:p>
            <a:fld id="{3466F110-65EA-4473-A6D2-B0A35BC3E2A5}" type="slidenum">
              <a:rPr lang="en-US" smtClean="0"/>
              <a:pPr/>
              <a:t>13</a:t>
            </a:fld>
            <a:endParaRPr lang="fr-FR"/>
          </a:p>
        </p:txBody>
      </p:sp>
    </p:spTree>
    <p:extLst>
      <p:ext uri="{BB962C8B-B14F-4D97-AF65-F5344CB8AC3E}">
        <p14:creationId xmlns:p14="http://schemas.microsoft.com/office/powerpoint/2010/main" val="3782488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Pourquoi partageons-nous des données ?</a:t>
            </a:r>
            <a:r>
              <a:rPr lang="fr-FR" sz="1200" cap="none" dirty="0"/>
              <a:t> Tous les acteurs ont des objectifs différents qui justifient la nécessité de partager les données de VBG.</a:t>
            </a:r>
          </a:p>
          <a:p>
            <a:endParaRPr lang="fr-FR" sz="1200" cap="none" dirty="0">
              <a:ea typeface="+mn-ea"/>
              <a:cs typeface="+mn-cs"/>
            </a:endParaRPr>
          </a:p>
          <a:p>
            <a:r>
              <a:rPr lang="fr-FR" smtClean="0"/>
              <a:t>Donateur :</a:t>
            </a:r>
          </a:p>
          <a:p>
            <a:r>
              <a:rPr lang="fr-FR" smtClean="0"/>
              <a:t>Je dois savoir comment les fonds sont utilisés et combien de personnes nous aidons. </a:t>
            </a:r>
          </a:p>
          <a:p>
            <a:endParaRPr lang="fr-FR" dirty="0"/>
          </a:p>
          <a:p>
            <a:r>
              <a:rPr lang="fr-FR" smtClean="0"/>
              <a:t>Agence des Nations Unies :</a:t>
            </a:r>
          </a:p>
          <a:p>
            <a:r>
              <a:rPr lang="fr-FR" smtClean="0"/>
              <a:t>J'ai besoin de données pour exécuter mon mandat de protection et promouvoir notre action. </a:t>
            </a:r>
          </a:p>
          <a:p>
            <a:endParaRPr lang="fr-FR" dirty="0"/>
          </a:p>
          <a:p>
            <a:r>
              <a:rPr lang="fr-FR" smtClean="0"/>
              <a:t>Sous-groupe chargé des VBG :</a:t>
            </a:r>
          </a:p>
          <a:p>
            <a:r>
              <a:rPr lang="fr-FR" smtClean="0"/>
              <a:t>Je veux m'assurer que les orientations fonctionnent et promouvoir nos programmes de manière efficace. </a:t>
            </a:r>
          </a:p>
          <a:p>
            <a:endParaRPr lang="fr-FR" dirty="0"/>
          </a:p>
          <a:p>
            <a:r>
              <a:rPr lang="fr-FR" smtClean="0"/>
              <a:t>Prestataire de services :</a:t>
            </a:r>
          </a:p>
          <a:p>
            <a:r>
              <a:rPr lang="fr-FR" smtClean="0"/>
              <a:t>Je veux analyser les tendances afin de cibler et d'améliorer les services. </a:t>
            </a:r>
          </a:p>
          <a:p>
            <a:endParaRPr lang="fr-FR" dirty="0"/>
          </a:p>
          <a:p>
            <a:r>
              <a:rPr lang="fr-FR" smtClean="0"/>
              <a:t>Survivante :</a:t>
            </a:r>
          </a:p>
          <a:p>
            <a:r>
              <a:rPr lang="fr-FR" smtClean="0"/>
              <a:t>J'ai peur de raconter mon histoire, mais on m'a dit que je dois voir un médecin après ce qui s'est passé. Je veux que personne ne sache ce qui est arrivé. </a:t>
            </a:r>
          </a:p>
          <a:p>
            <a:endParaRPr lang="fr-FR" dirty="0"/>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14</a:t>
            </a:fld>
            <a:endParaRPr lang="fr-FR"/>
          </a:p>
        </p:txBody>
      </p:sp>
    </p:spTree>
    <p:extLst>
      <p:ext uri="{BB962C8B-B14F-4D97-AF65-F5344CB8AC3E}">
        <p14:creationId xmlns:p14="http://schemas.microsoft.com/office/powerpoint/2010/main" val="2056736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Il est important d'être conscient des nombreux problèmes liés au partage des informations.</a:t>
            </a:r>
          </a:p>
          <a:p>
            <a:endParaRPr lang="fr-FR" dirty="0"/>
          </a:p>
          <a:p>
            <a:r>
              <a:rPr lang="fr-FR" i="1" dirty="0"/>
              <a:t>Les décisions prises concernant les données des survivantes le sont sans leur consentement ou sans qu'elles le sachent : </a:t>
            </a:r>
            <a:r>
              <a:rPr lang="fr-FR" smtClean="0"/>
              <a:t>Tout en travaillant dur pour être utiles, les acteurs humanitaires perdent souvent de vue le fait que les dossiers des survivantes doivent être considérés exactement de la même manière que leurs propres dossiers médicaux et de santé mentale. Nous ne voudrions pas que nos propres dossiers, qui contiennent des informations sensibles et privées, soient transmis en dehors du domaine d'une orientation que nous avons acceptée. Si nous nous adressons à un prestataire de services sociaux ou de soins médicaux pour une prise en charge suite à un évènement terrible dont nous avons été victimes, nous voudrions que notre souhait de garder cette expérience et notre identité confidentielles soit respecté. C'est une question d'éthique.</a:t>
            </a:r>
          </a:p>
          <a:p>
            <a:r>
              <a:rPr lang="fr-FR" i="0" u="none" dirty="0">
                <a:solidFill>
                  <a:srgbClr val="FF0000"/>
                </a:solidFill>
                <a:latin typeface="Arial" pitchFamily="34" charset="0"/>
              </a:rPr>
              <a:t>C'est également une question de respect de « l'identité individuelle » et de l'autonomie des survivantes, et nous n'avons pas le droit de faire ces choix à leur place. Nous avons le pouvoir de soutenir les personnes, mais pas de prendre des décisions POUR elles simplement parce que nous leur fournissons des soins.</a:t>
            </a:r>
            <a:endParaRPr lang="fr-FR" i="0" u="none" dirty="0">
              <a:solidFill>
                <a:srgbClr val="FF0000"/>
              </a:solidFill>
              <a:latin typeface="Arial" pitchFamily="34" charset="0"/>
              <a:cs typeface="Arial" pitchFamily="34" charset="0"/>
            </a:endParaRPr>
          </a:p>
          <a:p>
            <a:endParaRPr lang="fr-FR" i="1" dirty="0"/>
          </a:p>
          <a:p>
            <a:r>
              <a:rPr lang="fr-FR" i="1" dirty="0"/>
              <a:t>Méconnaissance du niveau des données à partager : </a:t>
            </a:r>
            <a:r>
              <a:rPr lang="fr-FR" smtClean="0"/>
              <a:t>On demande souvent aux prestataires de services de fournir un degré de détail superflu concernant les survivantes. Par exemple, on demande souvent aux prestataires de services de partager le formulaire d'admission et d'évaluation initial (parfois appelé formulaire de signalement d'incident) avec l'agence responsable de la coordination des VBG à des fins de collecte des données. </a:t>
            </a:r>
            <a:r>
              <a:rPr lang="fr-FR" b="1" dirty="0"/>
              <a:t>Les dossiers des survivantes ne doivent jamais être</a:t>
            </a:r>
            <a:r>
              <a:rPr lang="fr-FR" smtClean="0"/>
              <a:t> </a:t>
            </a:r>
            <a:r>
              <a:rPr lang="fr-FR" b="1" dirty="0"/>
              <a:t>transmis en dehors du domaine d'une orientation (afin d'éviter que la survivante ait à répéter son histoire et ses antécédents)</a:t>
            </a:r>
            <a:r>
              <a:rPr lang="fr-FR" smtClean="0"/>
              <a:t> </a:t>
            </a:r>
            <a:r>
              <a:rPr lang="fr-FR" b="1" dirty="0"/>
              <a:t>et sans le consentement éclairé écrit de la survivante. </a:t>
            </a:r>
            <a:r>
              <a:rPr lang="fr-FR" smtClean="0"/>
              <a:t>Sinon, seules les données quantifiées et dépersonnalisées (ou rendues anonymes) doivent être partagées. C'est avant tout une question d'éthique, mais il existe également des répercussions éventuelles pour la sécurité et la protection associées au partage d'un niveau de données inapproprié.</a:t>
            </a:r>
          </a:p>
          <a:p>
            <a:r>
              <a:rPr lang="fr-FR" i="1" dirty="0"/>
              <a:t> </a:t>
            </a:r>
            <a:endParaRPr lang="fr-FR" dirty="0"/>
          </a:p>
          <a:p>
            <a:r>
              <a:rPr lang="fr-FR" i="1" dirty="0"/>
              <a:t>Sécurité et protection</a:t>
            </a:r>
            <a:r>
              <a:rPr lang="fr-FR" smtClean="0"/>
              <a:t>– Les organismes offrant des services aux survivantes de VBG connaissent la nature sensible des données qu'ils recueillent. La menace persistante de représailles est une réalité mondiale pour les survivantes de VBG, le personnel et les organismes en mettant en œuvre des programmes consacrés aux VBG à tous les stades de l'intervention humanitaire. </a:t>
            </a:r>
            <a:r>
              <a:rPr lang="fr-FR" u="none" dirty="0"/>
              <a:t>Les femmes sont extrêmement vulnérables une fois qu'elles signalent la violence, et le fait de partager des informations sans lignes directrices strictes accroît grandement ce risque.</a:t>
            </a:r>
          </a:p>
          <a:p>
            <a:r>
              <a:rPr lang="fr-FR" i="1" dirty="0"/>
              <a:t> </a:t>
            </a:r>
            <a:endParaRPr lang="fr-FR" dirty="0"/>
          </a:p>
          <a:p>
            <a:r>
              <a:rPr lang="fr-FR" i="1" dirty="0"/>
              <a:t>Partage des informations à sens unique</a:t>
            </a:r>
            <a:r>
              <a:rPr lang="fr-FR" smtClean="0"/>
              <a:t>– Le partage des informations a tendance à être un processus à sens unique, c'est-à-dire que les prestataires de services partagent généralement leurs données avec des agences chargées de les exploiter. Les prestataires de services partagent souvent leurs données sans recevoir aucune information sur la façon dont elles sont utilisées ou les personnes auxquelles elles sont transmises. Les organismes impliqués dans ce processus peuvent ne jamais voir les données compilées, ce qui signifie qu'ils perdent l'occasion de connaître les </a:t>
            </a:r>
            <a:r>
              <a:rPr lang="fr-FR" u="none" dirty="0"/>
              <a:t>tendances et les actions en dehors de leur propre organisme </a:t>
            </a:r>
            <a:r>
              <a:rPr lang="fr-FR" smtClean="0"/>
              <a:t>ou de mieux façonner leur programme. Le partage des informations à sens unique peut dissuader les organismes de partager leurs informations.</a:t>
            </a:r>
          </a:p>
          <a:p>
            <a:r>
              <a:rPr lang="fr-FR" smtClean="0"/>
              <a:t> </a:t>
            </a:r>
          </a:p>
          <a:p>
            <a:r>
              <a:rPr lang="fr-FR" i="1" dirty="0"/>
              <a:t>Aucun processus ou aucune procédure en place pour renseigner sur le partage des informations</a:t>
            </a:r>
            <a:r>
              <a:rPr lang="fr-FR" smtClean="0"/>
              <a:t>– Les organismes qui recueillent des données n'arrivent souvent pas à décider quelles données sont effectivement nécessaires à quel niveau, à quelles fins et comment elles seront utilisées </a:t>
            </a:r>
            <a:r>
              <a:rPr lang="fr-FR" i="1" dirty="0"/>
              <a:t>avant</a:t>
            </a:r>
            <a:r>
              <a:rPr lang="fr-FR" smtClean="0"/>
              <a:t> de commencer à les transmettre. L'un des objectifs du formulaire d'admission et d'évaluation initial standard était d'aider les organismes à surmonter ce problème. De même, les organismes demandant que des informations leur soient transmises omettent souvent d'expliquer et de dire aux autres parties prenantes les données spécifiques dont ils ont besoin, à quelles fins et comment elles seront utilisées </a:t>
            </a:r>
            <a:r>
              <a:rPr lang="fr-FR" i="1" dirty="0"/>
              <a:t>avant </a:t>
            </a:r>
            <a:r>
              <a:rPr lang="fr-FR" smtClean="0"/>
              <a:t>de les demander. </a:t>
            </a:r>
            <a:r>
              <a:rPr lang="fr-FR" b="1" dirty="0"/>
              <a:t>Un protocole de partage des informations est une série de lignes directrices que les organismes doivent suivre pendant le processus de partage des informations. Il permet de déterminer </a:t>
            </a:r>
            <a:r>
              <a:rPr lang="fr-FR" b="1" i="1" dirty="0"/>
              <a:t>quelles </a:t>
            </a:r>
            <a:r>
              <a:rPr lang="fr-FR" b="1" dirty="0"/>
              <a:t>informations sur les VBG doivent être partagées et </a:t>
            </a:r>
            <a:r>
              <a:rPr lang="fr-FR" b="1" i="1" dirty="0"/>
              <a:t>comment </a:t>
            </a:r>
            <a:r>
              <a:rPr lang="fr-FR" b="1" dirty="0"/>
              <a:t>les transmettre. </a:t>
            </a:r>
            <a:r>
              <a:rPr lang="fr-FR" smtClean="0"/>
              <a:t>Bien que la communauté humanitaire ait accepté certains principes directeurs généraux, les protocoles de partage des informations sont un exemple de bonne pratique prenant de l'ampleur, et il subsiste des incertitudes quant aux informations devant être partagées et aux utilisations appropriées des informations une fois qu'elles ont été transmises.</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15</a:t>
            </a:fld>
            <a:endParaRPr lang="fr-FR"/>
          </a:p>
        </p:txBody>
      </p:sp>
    </p:spTree>
    <p:extLst>
      <p:ext uri="{BB962C8B-B14F-4D97-AF65-F5344CB8AC3E}">
        <p14:creationId xmlns:p14="http://schemas.microsoft.com/office/powerpoint/2010/main" val="1958585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données de VBG sont sensibles et il peut être délicat de partager des informations, mais cela présente également des avantages. En effet, cela peut améliorer le programme d'aide, permettre de faire le point sur la coordination inter-agence, renforcer la promotion du programme, et mobiliser les ressources nécessaires.</a:t>
            </a:r>
          </a:p>
          <a:p>
            <a:endParaRPr lang="fr-FR" dirty="0"/>
          </a:p>
          <a:p>
            <a:r>
              <a:rPr lang="fr-FR" smtClean="0"/>
              <a:t>L'élaboration d'un protocole de partage des informations est un moyen de partager les informations de manière plus sûre.  L'avantage du protocole de partage des informations est que ce document établi en collaboration peut :</a:t>
            </a:r>
          </a:p>
          <a:p>
            <a:pPr marL="171450" lvl="0" indent="-171450">
              <a:buFont typeface="Arial" panose="020B0604020202020204" pitchFamily="34" charset="0"/>
              <a:buChar char="•"/>
            </a:pPr>
            <a:r>
              <a:rPr lang="fr-FR" dirty="0">
                <a:solidFill>
                  <a:schemeClr val="tx2">
                    <a:lumMod val="50000"/>
                  </a:schemeClr>
                </a:solidFill>
              </a:rPr>
              <a:t>Améliorer et faciliter le partage des informations entre les organismes, ce qui permet de renforcer la coordination et d'améliorer alors les services destinés aux survivantes. </a:t>
            </a:r>
          </a:p>
          <a:p>
            <a:pPr marL="171450" lvl="0" indent="-171450">
              <a:buFont typeface="Arial" panose="020B0604020202020204" pitchFamily="34" charset="0"/>
              <a:buChar char="•"/>
            </a:pPr>
            <a:r>
              <a:rPr lang="fr-FR" dirty="0">
                <a:solidFill>
                  <a:schemeClr val="tx2">
                    <a:lumMod val="50000"/>
                  </a:schemeClr>
                </a:solidFill>
              </a:rPr>
              <a:t>Assurer la sécurité et le respect des normes éthiques.</a:t>
            </a:r>
          </a:p>
          <a:p>
            <a:pPr marL="171450" lvl="0" indent="-171450">
              <a:buFont typeface="Arial" panose="020B0604020202020204" pitchFamily="34" charset="0"/>
              <a:buChar char="•"/>
            </a:pPr>
            <a:r>
              <a:rPr lang="fr-FR" dirty="0">
                <a:solidFill>
                  <a:schemeClr val="tx2">
                    <a:lumMod val="50000"/>
                  </a:schemeClr>
                </a:solidFill>
              </a:rPr>
              <a:t>Permettre aux partenaires opérationnels de mieux comprendre le quoi, le pourquoi, le quand, le qui et le comment.</a:t>
            </a:r>
          </a:p>
          <a:p>
            <a:pPr marL="171450" lvl="0" indent="-171450">
              <a:buFont typeface="Arial" panose="020B0604020202020204" pitchFamily="34" charset="0"/>
              <a:buChar char="•"/>
            </a:pPr>
            <a:r>
              <a:rPr lang="fr-FR" dirty="0">
                <a:solidFill>
                  <a:schemeClr val="tx2">
                    <a:lumMod val="50000"/>
                  </a:schemeClr>
                </a:solidFill>
              </a:rPr>
              <a:t>Définir clairement les rôles, les règles et les responsabilités.</a:t>
            </a:r>
          </a:p>
          <a:p>
            <a:pPr marL="171450" lvl="0" indent="-171450">
              <a:buFont typeface="Arial" panose="020B0604020202020204" pitchFamily="34" charset="0"/>
              <a:buChar char="•"/>
            </a:pPr>
            <a:r>
              <a:rPr lang="fr-FR" dirty="0">
                <a:solidFill>
                  <a:schemeClr val="tx2">
                    <a:lumMod val="50000"/>
                  </a:schemeClr>
                </a:solidFill>
              </a:rPr>
              <a:t>Clarifier</a:t>
            </a:r>
            <a:r>
              <a:rPr lang="fr-FR" smtClean="0"/>
              <a:t> </a:t>
            </a:r>
            <a:r>
              <a:rPr lang="fr-FR" dirty="0">
                <a:solidFill>
                  <a:schemeClr val="tx2">
                    <a:lumMod val="50000"/>
                  </a:schemeClr>
                </a:solidFill>
              </a:rPr>
              <a:t>les procédures de partage des informations à l'extérieur du groupe de travail</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16</a:t>
            </a:fld>
            <a:endParaRPr lang="fr-FR"/>
          </a:p>
        </p:txBody>
      </p:sp>
    </p:spTree>
    <p:extLst>
      <p:ext uri="{BB962C8B-B14F-4D97-AF65-F5344CB8AC3E}">
        <p14:creationId xmlns:p14="http://schemas.microsoft.com/office/powerpoint/2010/main" val="20980549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Enfin la gestion des informations et la gestion des cas se recoupent également dans le cadre de l'analyse. Le fait d'analyser régulièrement les données fournies par les services vous permettra d'en savoir plus sur vos programmes, d'identifier les lacunes du service, et de concevoir des programmes plus efficaces concernant la prévention des VBG et les interventions associées. </a:t>
            </a:r>
          </a:p>
          <a:p>
            <a:endParaRPr lang="fr-FR" dirty="0"/>
          </a:p>
          <a:p>
            <a:r>
              <a:rPr lang="fr-FR" smtClean="0"/>
              <a:t>Dans le cadre de l'analyse, il est possible d'examiner les tendances et d'essayer de les comprendre dans le contexte plus large dans lequel les actes de violence ont été signalés.  C'est là que le personnel travaillant sur les dossiers peut jouer un rôle important. Les tendances générales peuvent être partagées avec le personnel travaillant sur les dossiers pour discuter de leur signification.  Les statistiques seules, sans interprétation et sans la participation du personnel travaillant avec les survivantes, ne sont pas contextualisées, et seront moins utiles afin d'avoir un impact  sur l'analyse des programmes.  La façon dont les données deviennent des informations, à savoir des informations exploitables qui permettent d'améliorer le programme, dépend de l'implication du personnel du programme dans leur interprétation.</a:t>
            </a:r>
          </a:p>
          <a:p>
            <a:endParaRPr lang="fr-FR" dirty="0"/>
          </a:p>
          <a:p>
            <a:endParaRPr lang="fr-FR" dirty="0"/>
          </a:p>
          <a:p>
            <a:r>
              <a:rPr lang="fr-FR" smtClean="0"/>
              <a:t>L'analyse est très importante car elle nous permet de :</a:t>
            </a:r>
          </a:p>
          <a:p>
            <a:pPr>
              <a:buFont typeface="Arial" panose="020B0604020202020204" pitchFamily="34" charset="0"/>
              <a:buChar char="•"/>
            </a:pPr>
            <a:r>
              <a:rPr lang="fr-FR" smtClean="0"/>
              <a:t>Comprendre l'ampleur du problème, ce qui peut aider à façonner les activités de prévention et d'intervention.</a:t>
            </a:r>
          </a:p>
          <a:p>
            <a:pPr>
              <a:buFont typeface="Arial" panose="020B0604020202020204" pitchFamily="34" charset="0"/>
              <a:buChar char="•"/>
            </a:pPr>
            <a:r>
              <a:rPr lang="fr-FR" smtClean="0"/>
              <a:t>Accéder aux tendances générales, ce qui peut renforcer les appels à la modification des politiques ou de la législation.</a:t>
            </a:r>
          </a:p>
          <a:p>
            <a:pPr>
              <a:buFont typeface="Arial" panose="020B0604020202020204" pitchFamily="34" charset="0"/>
              <a:buChar char="•"/>
            </a:pPr>
            <a:r>
              <a:rPr lang="fr-FR" smtClean="0"/>
              <a:t>Créer des graphiques et des tableaux récapitulatifs, ce qui peut vous aider à compiler des informations qui peuvent être partagées sans danger et de manière éthique.</a:t>
            </a:r>
          </a:p>
          <a:p>
            <a:endParaRPr lang="fr-FR" dirty="0"/>
          </a:p>
          <a:p>
            <a:endParaRPr lang="fr-FR" dirty="0"/>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17</a:t>
            </a:fld>
            <a:endParaRPr lang="fr-FR"/>
          </a:p>
        </p:txBody>
      </p:sp>
    </p:spTree>
    <p:extLst>
      <p:ext uri="{BB962C8B-B14F-4D97-AF65-F5344CB8AC3E}">
        <p14:creationId xmlns:p14="http://schemas.microsoft.com/office/powerpoint/2010/main" val="2521160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kern="1200" dirty="0">
                <a:solidFill>
                  <a:schemeClr val="tx1"/>
                </a:solidFill>
                <a:effectLst/>
                <a:latin typeface="+mn-lt"/>
              </a:rPr>
              <a:t>Il existe de nombreux points de données différents à examiner dans le cadre de l'analyse des tendances : les calendriers de signalement, les profils des survivantes ou des agresseurs, les tendances en termes de violence et les résultats des modèles d'orientation.  </a:t>
            </a:r>
          </a:p>
          <a:p>
            <a:endParaRPr lang="fr-FR" sz="1200" b="0" kern="1200" dirty="0">
              <a:solidFill>
                <a:schemeClr val="tx1"/>
              </a:solidFill>
              <a:effectLst/>
              <a:latin typeface="+mn-lt"/>
              <a:ea typeface="+mn-ea"/>
              <a:cs typeface="+mn-cs"/>
            </a:endParaRPr>
          </a:p>
          <a:p>
            <a:r>
              <a:rPr lang="fr-FR" sz="1200" b="0" kern="1200" dirty="0">
                <a:solidFill>
                  <a:schemeClr val="tx1"/>
                </a:solidFill>
                <a:effectLst/>
                <a:latin typeface="+mn-lt"/>
              </a:rPr>
              <a:t>Pour discuter plus en détail de ce point, nous allons examiner deux sujets souvent analysés : les violences conjugales et le mariage précoce. </a:t>
            </a:r>
          </a:p>
          <a:p>
            <a:endParaRPr lang="fr-FR" sz="1200" b="0" kern="1200" dirty="0">
              <a:solidFill>
                <a:schemeClr val="tx1"/>
              </a:solidFill>
              <a:effectLst/>
              <a:latin typeface="+mn-lt"/>
              <a:ea typeface="+mn-ea"/>
              <a:cs typeface="+mn-cs"/>
            </a:endParaRPr>
          </a:p>
          <a:p>
            <a:r>
              <a:rPr lang="fr-FR" sz="1200" b="0" kern="1200" dirty="0">
                <a:solidFill>
                  <a:schemeClr val="tx1"/>
                </a:solidFill>
                <a:effectLst/>
                <a:latin typeface="+mn-lt"/>
              </a:rPr>
              <a:t>Il s'agit de tendances que vous pouvez examiner dans les plateformes de collecte de données fournies par les services pour mieux comprendre votre contexte et les actes de violence signalés.</a:t>
            </a:r>
          </a:p>
          <a:p>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Dans le cadre de l'examen des données fournies par les services, comme le GBVIMS (système de gestion des informations de VBG) afin d'analyser les tendances en termes de violences conjugales, voici quelques points de données à examiner.  Il y a, entre autres, la tranche d'âge de la survivante, son lien avec l'agresseur, le lieu de l'incident, le délai entre l'incident et le signalement, le modèle d'orientation (en faisant particulièrement attention aux services refusés) et la phase du déplacement.  Il se peut que ces résultats vous en disent plus sur les tendances en termes de violences conjugales dans ce contexte.</a:t>
            </a:r>
          </a:p>
          <a:p>
            <a:endParaRPr lang="fr-FR" dirty="0"/>
          </a:p>
          <a:p>
            <a:r>
              <a:rPr lang="fr-FR" sz="1200" kern="1200" dirty="0">
                <a:solidFill>
                  <a:schemeClr val="tx1"/>
                </a:solidFill>
                <a:effectLst/>
                <a:latin typeface="+mn-lt"/>
              </a:rPr>
              <a:t>Pour ce qui est de l'analyse des tendances concernant les adolescentes et le mariage précoce, il y a plusieurs points à prendre en compte. Tout d'abord, il peut être utile d'étudier les points de données concernant l'âge au moment de l'incident, si la survivante a entre 10 et 18 ans ou entre 10 et 24 ans (selon le contexte), si elle est mariée, le type d'actes de violence signalés, le lien avec l'agresseur, les modèles d'orientation et la phase du déplacement.  Il peut également être très important d'analyser le délai entre la date de l'incident et la date du signalement, car cela donne des renseignements sur les restrictions de déplacement, ou sur le niveau de connaissance des services ou la volonté de les obtenir.   Le fait d'examiner ces tendances peut fournir des renseignements sur le contexte de violence dans le cadre du mariage précoce.</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18</a:t>
            </a:fld>
            <a:endParaRPr lang="fr-FR"/>
          </a:p>
        </p:txBody>
      </p:sp>
    </p:spTree>
    <p:extLst>
      <p:ext uri="{BB962C8B-B14F-4D97-AF65-F5344CB8AC3E}">
        <p14:creationId xmlns:p14="http://schemas.microsoft.com/office/powerpoint/2010/main" val="3690297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smtClean="0"/>
              <a:t>**Examinez les points clés de la session.**</a:t>
            </a:r>
          </a:p>
          <a:p>
            <a:pPr eaLnBrk="1" hangingPunct="1">
              <a:spcBef>
                <a:spcPct val="0"/>
              </a:spcBef>
              <a:defRPr/>
            </a:pPr>
            <a:endParaRPr lang="fr-FR" dirty="0" smtClean="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smtClean="0"/>
          </a:p>
          <a:p>
            <a:pPr eaLnBrk="1" fontAlgn="auto" hangingPunct="1">
              <a:spcBef>
                <a:spcPts val="0"/>
              </a:spcBef>
              <a:spcAft>
                <a:spcPts val="0"/>
              </a:spcAft>
              <a:defRPr/>
            </a:pPr>
            <a:r>
              <a:rPr lang="fr-FR" smtClean="0"/>
              <a:t>*</a:t>
            </a:r>
            <a:r>
              <a:rPr lang="fr-FR" b="1" dirty="0" smtClean="0"/>
              <a:t>Posez des questions si nécessaire :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19</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Vue d'ensemble – Module 20 : Gestion</a:t>
            </a:r>
            <a:r>
              <a:rPr lang="fr-FR" smtClean="0"/>
              <a:t> </a:t>
            </a:r>
            <a:r>
              <a:rPr lang="fr-FR" sz="1200" b="1" kern="1200" dirty="0" smtClean="0">
                <a:solidFill>
                  <a:schemeClr val="tx1"/>
                </a:solidFill>
                <a:effectLst/>
                <a:latin typeface="+mn-lt"/>
              </a:rPr>
              <a:t>des informations et des cas de VBG</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Objectifs de la formation</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Comprendre l'approche axée sur les survivantes dans le cadre de la gestion des informations</a:t>
            </a:r>
          </a:p>
          <a:p>
            <a:pPr lvl="0"/>
            <a:r>
              <a:rPr lang="fr-FR" sz="1200" kern="1200" dirty="0">
                <a:solidFill>
                  <a:schemeClr val="tx1"/>
                </a:solidFill>
                <a:effectLst/>
                <a:latin typeface="+mn-lt"/>
              </a:rPr>
              <a:t>Comprendre la mise en œuvre pratique de l'éthique et de la sécurité de la gestion des informations en matière de consentement éclairé, de stockage des données, de partage des informations et d'analyse</a:t>
            </a:r>
          </a:p>
          <a:p>
            <a:pPr lvl="0"/>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smtClean="0">
                <a:solidFill>
                  <a:schemeClr val="tx1"/>
                </a:solidFill>
                <a:effectLst/>
                <a:latin typeface="+mn-lt"/>
              </a:rPr>
              <a:t>1</a:t>
            </a:r>
            <a:r>
              <a:rPr lang="fr-FR" smtClean="0"/>
              <a:t> </a:t>
            </a:r>
            <a:r>
              <a:rPr lang="fr-FR" sz="1200" kern="1200" dirty="0" smtClean="0">
                <a:solidFill>
                  <a:schemeClr val="tx1"/>
                </a:solidFill>
                <a:effectLst/>
                <a:latin typeface="+mn-lt"/>
              </a:rPr>
              <a:t>heure 30 minutes</a:t>
            </a:r>
            <a:endParaRPr lang="fr-FR" sz="1200" kern="1200" dirty="0">
              <a:solidFill>
                <a:schemeClr val="tx1"/>
              </a:solidFill>
              <a:effectLst/>
              <a:latin typeface="+mn-lt"/>
              <a:ea typeface="+mn-ea"/>
              <a:cs typeface="+mn-cs"/>
            </a:endParaRPr>
          </a:p>
          <a:p>
            <a:endParaRPr lang="fr-FR" sz="1200" b="1" kern="1200" dirty="0" smtClean="0">
              <a:solidFill>
                <a:schemeClr val="tx1"/>
              </a:solidFill>
              <a:effectLst/>
              <a:latin typeface="+mn-lt"/>
              <a:ea typeface="+mn-ea"/>
              <a:cs typeface="+mn-cs"/>
            </a:endParaRPr>
          </a:p>
          <a:p>
            <a:r>
              <a:rPr lang="fr-FR" sz="1200" b="1" kern="1200" dirty="0" smtClean="0">
                <a:solidFill>
                  <a:schemeClr val="tx1"/>
                </a:solidFill>
                <a:effectLst/>
                <a:latin typeface="+mn-lt"/>
              </a:rPr>
              <a:t>Matériel</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Paperboard et marqueurs (recommandé)</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Préparez la salle </a:t>
            </a:r>
          </a:p>
          <a:p>
            <a:pPr lvl="0"/>
            <a:r>
              <a:rPr lang="fr-FR" sz="1200" kern="1200" dirty="0">
                <a:solidFill>
                  <a:schemeClr val="tx1"/>
                </a:solidFill>
                <a:effectLst/>
                <a:latin typeface="+mn-lt"/>
              </a:rPr>
              <a:t>Revoyez les diapositives et les notes du formateur </a:t>
            </a:r>
          </a:p>
          <a:p>
            <a:endParaRPr lang="fr-FR" sz="1200" b="1" kern="1200" dirty="0" smtClean="0">
              <a:solidFill>
                <a:schemeClr val="tx1"/>
              </a:solidFill>
              <a:effectLst/>
              <a:latin typeface="+mn-lt"/>
              <a:ea typeface="+mn-ea"/>
              <a:cs typeface="+mn-cs"/>
            </a:endParaRPr>
          </a:p>
          <a:p>
            <a:r>
              <a:rPr lang="fr-FR" sz="1200" b="1" kern="1200" dirty="0" smtClean="0">
                <a:solidFill>
                  <a:schemeClr val="tx1"/>
                </a:solidFill>
                <a:effectLst/>
                <a:latin typeface="+mn-lt"/>
              </a:rPr>
              <a:t>Programme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 minutes – Introduction et objectifs (1-2)</a:t>
            </a:r>
          </a:p>
          <a:p>
            <a:r>
              <a:rPr lang="fr-FR" sz="1200" kern="1200" dirty="0">
                <a:solidFill>
                  <a:schemeClr val="tx1"/>
                </a:solidFill>
                <a:effectLst/>
                <a:latin typeface="+mn-lt"/>
              </a:rPr>
              <a:t>5 minutes – Attitudes axées sur les survivantes (3-4)</a:t>
            </a:r>
          </a:p>
          <a:p>
            <a:r>
              <a:rPr lang="fr-FR" sz="1200" kern="1200" dirty="0">
                <a:solidFill>
                  <a:schemeClr val="tx1"/>
                </a:solidFill>
                <a:effectLst/>
                <a:latin typeface="+mn-lt"/>
              </a:rPr>
              <a:t>25 minutes – Consentement éclairé (5-10)</a:t>
            </a:r>
          </a:p>
          <a:p>
            <a:r>
              <a:rPr lang="fr-FR" sz="1200" kern="1200" dirty="0">
                <a:solidFill>
                  <a:schemeClr val="tx1"/>
                </a:solidFill>
                <a:effectLst/>
                <a:latin typeface="+mn-lt"/>
              </a:rPr>
              <a:t>5 minutes – Stockage des données (11-12)</a:t>
            </a:r>
          </a:p>
          <a:p>
            <a:r>
              <a:rPr lang="fr-FR" sz="1200" kern="1200" dirty="0">
                <a:solidFill>
                  <a:schemeClr val="tx1"/>
                </a:solidFill>
                <a:effectLst/>
                <a:latin typeface="+mn-lt"/>
              </a:rPr>
              <a:t>20 minutes – Partage d'informations (13-15) </a:t>
            </a:r>
          </a:p>
          <a:p>
            <a:r>
              <a:rPr lang="fr-FR" sz="1200" kern="1200" dirty="0">
                <a:solidFill>
                  <a:schemeClr val="tx1"/>
                </a:solidFill>
                <a:effectLst/>
                <a:latin typeface="+mn-lt"/>
              </a:rPr>
              <a:t>5 minutes – Analyse (16-17)</a:t>
            </a:r>
          </a:p>
          <a:p>
            <a:r>
              <a:rPr lang="fr-FR" sz="1200" kern="1200" dirty="0">
                <a:solidFill>
                  <a:schemeClr val="tx1"/>
                </a:solidFill>
                <a:effectLst/>
                <a:latin typeface="+mn-lt"/>
              </a:rPr>
              <a:t>5 minutes – Conclusion (18)</a:t>
            </a:r>
          </a:p>
          <a:p>
            <a:r>
              <a:rPr lang="fr-FR" sz="1200" b="1"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Si les participants ont été formés au système de gestion des informations de VBG, le contenu de ce module sera un simple rappel des domaines qui se recoupent avec la gestion des cas.  Il est probable que certains éléments se recoupent également avec les parties de ces directives relatives au consentement.  Il peut être nécessaire de consacrer plus de temps au chapitre de cette formation portant sur le consentement pour examiner ce point.  Pour de nombreuses personnes, demander le consentement pour pouvoir partager des informations est un nouveau concept.</a:t>
            </a: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connaître les </a:t>
            </a:r>
            <a:r>
              <a:rPr lang="fr-FR" sz="1200" u="sng" kern="1200" dirty="0">
                <a:solidFill>
                  <a:schemeClr val="tx1"/>
                </a:solidFill>
                <a:effectLst/>
                <a:latin typeface="+mn-lt"/>
                <a:hlinkClick r:id="rId3"/>
              </a:rPr>
              <a:t>Principes d'éthique et de sécurité recommandés par l'OMS pour la recherche, la documentation et le suivi de la violence sexuelle dans les situations d'urgence</a:t>
            </a:r>
            <a:r>
              <a:rPr lang="fr-FR" sz="1200" kern="1200" dirty="0">
                <a:solidFill>
                  <a:schemeClr val="tx1"/>
                </a:solidFill>
                <a:effectLst/>
                <a:latin typeface="+mn-lt"/>
              </a:rPr>
              <a:t>.  Il est également recommandé que les survivantes connaissent les </a:t>
            </a:r>
            <a:r>
              <a:rPr lang="fr-FR" sz="1200" u="sng" kern="1200" dirty="0">
                <a:solidFill>
                  <a:schemeClr val="tx1"/>
                </a:solidFill>
                <a:effectLst/>
                <a:latin typeface="+mn-lt"/>
                <a:hlinkClick r:id="rId4"/>
              </a:rPr>
              <a:t>bonnes pratiques</a:t>
            </a:r>
            <a:r>
              <a:rPr lang="fr-FR" sz="1200" kern="1200" dirty="0">
                <a:solidFill>
                  <a:schemeClr val="tx1"/>
                </a:solidFill>
                <a:effectLst/>
                <a:latin typeface="+mn-lt"/>
              </a:rPr>
              <a:t> de base de la gestion des informations.</a:t>
            </a: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lvl="0"/>
            <a:r>
              <a:rPr lang="fr-FR" sz="1200" b="1" kern="1200" dirty="0">
                <a:solidFill>
                  <a:schemeClr val="tx1"/>
                </a:solidFill>
                <a:effectLst/>
                <a:latin typeface="+mn-lt"/>
              </a:rPr>
              <a:t>Approche axée sur les survivantes</a:t>
            </a:r>
            <a:r>
              <a:rPr lang="fr-FR" smtClean="0"/>
              <a:t>–</a:t>
            </a:r>
            <a:r>
              <a:rPr lang="fr-FR" sz="1200" kern="1200" dirty="0">
                <a:solidFill>
                  <a:schemeClr val="tx1"/>
                </a:solidFill>
                <a:effectLst/>
                <a:latin typeface="+mn-lt"/>
              </a:rPr>
              <a:t> Les droits de la survivante de contrôler les données sur l'incident dont elle a été victime doivent rester une priorité, même si le risque semble minime.  Même si les données ne font pas état du nom de la survivante, il incombe à cette dernière de décider du partage ou non des informations.</a:t>
            </a:r>
          </a:p>
          <a:p>
            <a:r>
              <a:rPr lang="fr-FR" sz="1200" kern="1200" dirty="0">
                <a:solidFill>
                  <a:schemeClr val="tx1"/>
                </a:solidFill>
                <a:effectLst/>
                <a:latin typeface="+mn-lt"/>
              </a:rPr>
              <a:t> </a:t>
            </a:r>
          </a:p>
          <a:p>
            <a:pPr lvl="0"/>
            <a:r>
              <a:rPr lang="fr-FR" sz="1200" b="1" kern="1200" dirty="0">
                <a:solidFill>
                  <a:schemeClr val="tx1"/>
                </a:solidFill>
                <a:effectLst/>
                <a:latin typeface="+mn-lt"/>
              </a:rPr>
              <a:t>Consentement éclairé</a:t>
            </a:r>
            <a:r>
              <a:rPr lang="fr-FR" smtClean="0"/>
              <a:t>–</a:t>
            </a:r>
            <a:r>
              <a:rPr lang="fr-FR" sz="1200" kern="1200" dirty="0">
                <a:solidFill>
                  <a:schemeClr val="tx1"/>
                </a:solidFill>
                <a:effectLst/>
                <a:latin typeface="+mn-lt"/>
              </a:rPr>
              <a:t> Lorsque nous omettons d'obtenir le consentement éclairé d'une survivante ou que nous l'obtenons de manière inadéquate, cela compromet les principes directeurs d'une approche axée sur les survivantes et met en péril notre relation avec la survivante. Le consentement éclairé comporte trois éléments essentiels : l'explication du type d'informations à partager, l'accord volontaire et la compréhension.  Le dernier élément, la compréhension, est ce qui rend le consentement véritablement éclairé.  L'échange d'informations, en évaluant si la survivante a la possibilité de poser des questions et comprend les risques.  Il s'agit d'une conversation.</a:t>
            </a:r>
          </a:p>
          <a:p>
            <a:r>
              <a:rPr lang="fr-FR" sz="1200" kern="1200" dirty="0">
                <a:solidFill>
                  <a:schemeClr val="tx1"/>
                </a:solidFill>
                <a:effectLst/>
                <a:latin typeface="+mn-lt"/>
              </a:rPr>
              <a:t> </a:t>
            </a:r>
          </a:p>
          <a:p>
            <a:pPr lvl="0"/>
            <a:r>
              <a:rPr lang="fr-FR" sz="1200" b="1" kern="1200" dirty="0">
                <a:solidFill>
                  <a:schemeClr val="tx1"/>
                </a:solidFill>
                <a:effectLst/>
                <a:latin typeface="+mn-lt"/>
              </a:rPr>
              <a:t>Stockage des données</a:t>
            </a:r>
            <a:r>
              <a:rPr lang="fr-FR" sz="1200" kern="1200" dirty="0">
                <a:solidFill>
                  <a:schemeClr val="tx1"/>
                </a:solidFill>
                <a:effectLst/>
                <a:latin typeface="+mn-lt"/>
              </a:rPr>
              <a:t> – Si nous suivons les principes du consentement éclairé et du partage d'informations, mais que nous ne protégeons pas les données des survivantes contre toute forme d'accès non autorisé, nous violons le droit à la confidentialité de la survivante.</a:t>
            </a:r>
          </a:p>
          <a:p>
            <a:r>
              <a:rPr lang="fr-FR" sz="1200" kern="1200" dirty="0">
                <a:solidFill>
                  <a:schemeClr val="tx1"/>
                </a:solidFill>
                <a:effectLst/>
                <a:latin typeface="+mn-lt"/>
              </a:rPr>
              <a:t> </a:t>
            </a:r>
          </a:p>
          <a:p>
            <a:pPr lvl="0"/>
            <a:r>
              <a:rPr lang="fr-FR" sz="1200" b="1" kern="1200" dirty="0">
                <a:solidFill>
                  <a:schemeClr val="tx1"/>
                </a:solidFill>
                <a:effectLst/>
                <a:latin typeface="+mn-lt"/>
              </a:rPr>
              <a:t>Partage d'informations</a:t>
            </a:r>
            <a:r>
              <a:rPr lang="fr-FR" sz="1200" kern="1200" dirty="0">
                <a:solidFill>
                  <a:schemeClr val="tx1"/>
                </a:solidFill>
                <a:effectLst/>
                <a:latin typeface="+mn-lt"/>
              </a:rPr>
              <a:t> – Les données de VBG sont sensibles et il peut être délicat de partager des informations, mais cela présente également des avantages. En effet, cela peut améliorer le programme d'aide, permettre de faire le point sur la coordination inter-agence, renforcer la promotion du programme, et mobiliser les ressources nécessaires. Il est vivement conseillé de réglementer le partage des informations à travers l'élaboration d'un protocole de partage des informations. Il est primordial de tenir compte du point de vue de la survivante dans ces discussions. Nous devons considérer les risques du partage des données pour la personne.  Le partage de données agrégées n'est pas toujours sans danger pour la personne.  Même sans noms, les données peuvent en effet parfois permettre de l'identifier.</a:t>
            </a:r>
          </a:p>
          <a:p>
            <a:r>
              <a:rPr lang="fr-FR" sz="1200" kern="1200" dirty="0">
                <a:solidFill>
                  <a:schemeClr val="tx1"/>
                </a:solidFill>
                <a:effectLst/>
                <a:latin typeface="+mn-lt"/>
              </a:rPr>
              <a:t> </a:t>
            </a:r>
          </a:p>
          <a:p>
            <a:pPr lvl="0"/>
            <a:r>
              <a:rPr lang="fr-FR" sz="1200" b="1" kern="1200" dirty="0">
                <a:solidFill>
                  <a:schemeClr val="tx1"/>
                </a:solidFill>
                <a:effectLst/>
                <a:latin typeface="+mn-lt"/>
              </a:rPr>
              <a:t>Analyse </a:t>
            </a:r>
            <a:r>
              <a:rPr lang="fr-FR" sz="1200" kern="1200" dirty="0">
                <a:solidFill>
                  <a:schemeClr val="tx1"/>
                </a:solidFill>
                <a:effectLst/>
                <a:latin typeface="+mn-lt"/>
              </a:rPr>
              <a:t>– Des données fiables sur les VBG jouent un rôle clé dans la création et la formation de notre intervention humanitaire.  Les statistiques seules, sans interprétation et sans la participation du personnel travaillant avec les survivantes, ne sont pas contextualisées, et ainsi moins à même d'avoir des répercussions sur l'analyse des programmes. L'analyse des données est très importante, car elle nous permet de : comprendre que l'ampleur du problème peut nous aider à façonner les activités de prévention et d'intervention ; accéder aux tendances générales, ce qui peut renforcer les appels à la modification des politiques ou de la législation ; créer des graphiques et des tableaux récapitulatifs pouvant vous aider à compiler des informations qui peuvent être partagées sans danger et de manière éthique.</a:t>
            </a:r>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30BC76-76F8-4FB8-83AB-63CD4BC2D0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2417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objectifs pour cette session sont les suivants :</a:t>
            </a:r>
          </a:p>
          <a:p>
            <a:pPr marL="171450" lvl="0" indent="-171450">
              <a:buFont typeface="Arial" panose="020B0604020202020204" pitchFamily="34" charset="0"/>
              <a:buChar char="•"/>
            </a:pPr>
            <a:r>
              <a:rPr lang="fr-FR" sz="1200" kern="1200" dirty="0">
                <a:solidFill>
                  <a:schemeClr val="tx1"/>
                </a:solidFill>
                <a:effectLst/>
                <a:latin typeface="+mn-lt"/>
              </a:rPr>
              <a:t>Comprendre l'approche axée sur les survivantes de la gestion des informations</a:t>
            </a:r>
          </a:p>
          <a:p>
            <a:pPr marL="171450" lvl="0" indent="-171450">
              <a:buFont typeface="Arial" panose="020B0604020202020204" pitchFamily="34" charset="0"/>
              <a:buChar char="•"/>
            </a:pPr>
            <a:r>
              <a:rPr lang="fr-FR" sz="1200" kern="1200" dirty="0">
                <a:solidFill>
                  <a:schemeClr val="tx1"/>
                </a:solidFill>
                <a:effectLst/>
                <a:latin typeface="+mn-lt"/>
              </a:rPr>
              <a:t>Comprendre la mise en œuvre de l'éthique et de la sécurité de la gestion des informations en matière de consentement éclairé, de stockage des données, d'orientations, de partage des informations et d'analyse</a:t>
            </a:r>
            <a:endParaRPr lang="fr-FR" baseline="0" dirty="0"/>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mtClean="0"/>
              <a:t>Il y a plusieurs points dans le processus de gestion des cas où la gestion des informations et la gestion des cas se recoupent.</a:t>
            </a:r>
          </a:p>
          <a:p>
            <a:r>
              <a:rPr lang="fr-FR" smtClean="0"/>
              <a:t> </a:t>
            </a:r>
          </a:p>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30BC76-76F8-4FB8-83AB-63CD4BC2D0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2290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Tout au long du processus de gestion des cas, la survivante vous confie, en votre qualité d'intervenant, de nombreuses informations.  Quel genre d'informations ou quels types d'informations recueillez-vous auprès de la survivante ?</a:t>
            </a:r>
          </a:p>
          <a:p>
            <a:endParaRPr lang="fr-FR" dirty="0"/>
          </a:p>
          <a:p>
            <a:r>
              <a:rPr lang="fr-FR" b="1" dirty="0"/>
              <a:t>*Recueillez ces informations verbalement auprès de l'ensemble du groupe, ou notez les réponses des participants sur un paperboard.*</a:t>
            </a:r>
          </a:p>
          <a:p>
            <a:endParaRPr lang="fr-FR" b="1" dirty="0"/>
          </a:p>
          <a:p>
            <a:r>
              <a:rPr lang="fr-FR" b="0" dirty="0"/>
              <a:t>Les survivantes vous fournissent des données démographiques, des informations sur l'incident et l'agresseur, et vous discutez également avec elles de leur plan d'action et des orientations proposées.  Les informations que vous pouvez détenir au sujet d'une personne sont nombreuses.</a:t>
            </a:r>
          </a:p>
          <a:p>
            <a:endParaRPr lang="fr-FR" b="1"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4</a:t>
            </a:fld>
            <a:endParaRPr lang="fr-FR"/>
          </a:p>
        </p:txBody>
      </p:sp>
    </p:spTree>
    <p:extLst>
      <p:ext uri="{BB962C8B-B14F-4D97-AF65-F5344CB8AC3E}">
        <p14:creationId xmlns:p14="http://schemas.microsoft.com/office/powerpoint/2010/main" val="1246193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Il est important de connaître tous les types d'informations que vous recueillez auprès d'une survivante, et également de reconnaître que les droits de la survivante de contrôler/gérer les données relatives à l'incident reporté doivent rester la priorité, même si les risques semblent minimes.</a:t>
            </a:r>
          </a:p>
          <a:p>
            <a:endParaRPr lang="fr-FR" dirty="0"/>
          </a:p>
          <a:p>
            <a:r>
              <a:rPr lang="fr-FR" smtClean="0"/>
              <a:t>Même si les données ne font pas état du nom de la survivante, il incombe à cette dernière de décider de partager des informations ou non.</a:t>
            </a:r>
          </a:p>
          <a:p>
            <a:endParaRPr lang="fr-FR" dirty="0"/>
          </a:p>
          <a:p>
            <a:r>
              <a:rPr lang="fr-FR" smtClean="0"/>
              <a:t>Les données ne font pas tout. Notre priorité est toujours le bien-être de la survivante.  Nous accordons la plus grande importance au respect de ses désirs et de ses choix, plutôt qu'à la collecte ou au partage des données.  </a:t>
            </a:r>
          </a:p>
          <a:p>
            <a:endParaRPr lang="fr-FR" dirty="0"/>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5</a:t>
            </a:fld>
            <a:endParaRPr lang="fr-FR"/>
          </a:p>
        </p:txBody>
      </p:sp>
    </p:spTree>
    <p:extLst>
      <p:ext uri="{BB962C8B-B14F-4D97-AF65-F5344CB8AC3E}">
        <p14:creationId xmlns:p14="http://schemas.microsoft.com/office/powerpoint/2010/main" val="777819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0" dirty="0"/>
              <a:t>Le premier point d'intersection entre la gestion des informations et la gestion des cas concerne la question du consentement.  Pour ce module, nous allons parler du consentement dans le cadre du processus de gestion des cas lié au partage des informations.</a:t>
            </a:r>
          </a:p>
          <a:p>
            <a:endParaRPr lang="fr-FR" b="0" dirty="0"/>
          </a:p>
          <a:p>
            <a:r>
              <a:rPr lang="fr-FR" b="0" dirty="0"/>
              <a:t>Qu'est-ce que le consentement ?</a:t>
            </a:r>
          </a:p>
          <a:p>
            <a:endParaRPr lang="fr-FR" b="0" dirty="0"/>
          </a:p>
          <a:p>
            <a:r>
              <a:rPr lang="fr-FR" b="1" dirty="0"/>
              <a:t>*Notez les réponses sur un paperboard. Examinez ensuite le contenu de la diapositive.*</a:t>
            </a:r>
            <a:endParaRPr lang="fr-FR" b="0" dirty="0"/>
          </a:p>
          <a:p>
            <a:endParaRPr lang="fr-FR" b="0" dirty="0"/>
          </a:p>
          <a:p>
            <a:r>
              <a:rPr lang="fr-FR" b="0" dirty="0"/>
              <a:t>On parle de consentement lorsqu'une survivante fait le choix d'accepter librement et volontairement de faire quelque chose.  </a:t>
            </a:r>
          </a:p>
          <a:p>
            <a:endParaRPr lang="fr-FR" b="0" dirty="0"/>
          </a:p>
          <a:p>
            <a:endParaRPr lang="fr-FR" b="1"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6</a:t>
            </a:fld>
            <a:endParaRPr lang="fr-FR"/>
          </a:p>
        </p:txBody>
      </p:sp>
    </p:spTree>
    <p:extLst>
      <p:ext uri="{BB962C8B-B14F-4D97-AF65-F5344CB8AC3E}">
        <p14:creationId xmlns:p14="http://schemas.microsoft.com/office/powerpoint/2010/main" val="1116925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avons discuté de la signification du consentement, mais pourquoi en avons-nous besoin ?</a:t>
            </a:r>
          </a:p>
          <a:p>
            <a:endParaRPr lang="fr-FR" dirty="0"/>
          </a:p>
          <a:p>
            <a:r>
              <a:rPr lang="fr-FR" smtClean="0"/>
              <a:t>Lorsque nous omettons d'obtenir le consentement éclairé d'une survivante ou que nous l'obtenons de manière inadéquate, cela compromet les principes directeurs d'une approche axée sur les survivantes et met en péril notre relation avec la survivante.</a:t>
            </a:r>
          </a:p>
          <a:p>
            <a:endParaRPr lang="fr-FR" dirty="0"/>
          </a:p>
          <a:p>
            <a:r>
              <a:rPr lang="fr-FR" smtClean="0"/>
              <a:t>L'obtention du consentement éclairé :</a:t>
            </a:r>
          </a:p>
          <a:p>
            <a:pPr marL="171450" indent="-171450">
              <a:buFont typeface="Arial" panose="020B0604020202020204" pitchFamily="34" charset="0"/>
              <a:buChar char="•"/>
            </a:pPr>
            <a:r>
              <a:rPr lang="fr-FR" smtClean="0"/>
              <a:t>Est une preuve de respect</a:t>
            </a:r>
          </a:p>
          <a:p>
            <a:pPr marL="171450" indent="-171450">
              <a:buFont typeface="Arial" panose="020B0604020202020204" pitchFamily="34" charset="0"/>
              <a:buChar char="•"/>
            </a:pPr>
            <a:r>
              <a:rPr lang="fr-FR" smtClean="0"/>
              <a:t>Montre à la survivante que nous souhaitons adopter une approche collaborative et lui conférer des moyens d'action</a:t>
            </a:r>
          </a:p>
          <a:p>
            <a:pPr marL="171450" indent="-171450">
              <a:buFont typeface="Arial" panose="020B0604020202020204" pitchFamily="34" charset="0"/>
              <a:buChar char="•"/>
            </a:pPr>
            <a:r>
              <a:rPr lang="fr-FR" smtClean="0"/>
              <a:t>Montre que nous comprenons la nécessité de rendre des comptes à la survivante</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7</a:t>
            </a:fld>
            <a:endParaRPr lang="fr-FR"/>
          </a:p>
        </p:txBody>
      </p:sp>
    </p:spTree>
    <p:extLst>
      <p:ext uri="{BB962C8B-B14F-4D97-AF65-F5344CB8AC3E}">
        <p14:creationId xmlns:p14="http://schemas.microsoft.com/office/powerpoint/2010/main" val="672734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Qu'est-ce qui rend le consentement « éclairé » ?</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*Notez les réponses sur un paperboard. Examinez ensuite le contenu de la diapositive.*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t>Nous pouvons considérer le consentement « éclairé » comme différent du consentement puisqu'il s'agit d'un processus à double sens, un échange.  Cela va au-delà du simple fait d'expliquer à une survivante qu'elle doit lire et signer un formulaire ou un document.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t>Le consentement éclairé comporte trois éléments essentiels : l'explication du type d'informations à partager, l'accord volontaire et la compréhension.  Le dernier élément, la compréhension, est ce qui rend le consentement véritablement éclairé.  L'échange d'informations, en évaluant si la survivante a la possibilité de poser des questions et comprend les risques.  Il s'agit d'une conversation.</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8</a:t>
            </a:fld>
            <a:endParaRPr lang="fr-FR"/>
          </a:p>
        </p:txBody>
      </p:sp>
    </p:spTree>
    <p:extLst>
      <p:ext uri="{BB962C8B-B14F-4D97-AF65-F5344CB8AC3E}">
        <p14:creationId xmlns:p14="http://schemas.microsoft.com/office/powerpoint/2010/main" val="946003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Il existe trois types de consentement dans le cadre du processus de gestion des cas.</a:t>
            </a:r>
          </a:p>
          <a:p>
            <a:endParaRPr lang="fr-FR" dirty="0"/>
          </a:p>
          <a:p>
            <a:pPr marL="457200" indent="-457200">
              <a:buFont typeface="+mj-lt"/>
              <a:buAutoNum type="arabicPeriod"/>
            </a:pPr>
            <a:r>
              <a:rPr lang="fr-FR" smtClean="0"/>
              <a:t>Consentement à la prestation de services</a:t>
            </a:r>
          </a:p>
          <a:p>
            <a:pPr marL="457200" indent="-457200">
              <a:buFont typeface="+mj-lt"/>
              <a:buAutoNum type="arabicPeriod"/>
            </a:pPr>
            <a:r>
              <a:rPr lang="fr-FR" smtClean="0"/>
              <a:t>Consentement aux orientations disponibles et nécessaires</a:t>
            </a:r>
          </a:p>
          <a:p>
            <a:pPr marL="457200" indent="-457200">
              <a:buFont typeface="+mj-lt"/>
              <a:buAutoNum type="arabicPeriod"/>
            </a:pPr>
            <a:r>
              <a:rPr lang="fr-FR" smtClean="0"/>
              <a:t>Consentement au partage de données et de pourcentages afin d'établir des rapports, de promouvoir et d'améliorer le programme </a:t>
            </a:r>
          </a:p>
          <a:p>
            <a:endParaRPr lang="fr-FR" dirty="0"/>
          </a:p>
        </p:txBody>
      </p:sp>
      <p:sp>
        <p:nvSpPr>
          <p:cNvPr id="4" name="Slide Number Placeholder 3"/>
          <p:cNvSpPr>
            <a:spLocks noGrp="1"/>
          </p:cNvSpPr>
          <p:nvPr>
            <p:ph type="sldNum" sz="quarter" idx="10"/>
          </p:nvPr>
        </p:nvSpPr>
        <p:spPr/>
        <p:txBody>
          <a:bodyPr/>
          <a:lstStyle/>
          <a:p>
            <a:fld id="{3466F110-65EA-4473-A6D2-B0A35BC3E2A5}" type="slidenum">
              <a:rPr lang="en-US" smtClean="0"/>
              <a:pPr/>
              <a:t>9</a:t>
            </a:fld>
            <a:endParaRPr lang="fr-FR"/>
          </a:p>
        </p:txBody>
      </p:sp>
    </p:spTree>
    <p:extLst>
      <p:ext uri="{BB962C8B-B14F-4D97-AF65-F5344CB8AC3E}">
        <p14:creationId xmlns:p14="http://schemas.microsoft.com/office/powerpoint/2010/main" val="607149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smtClean="0">
                <a:solidFill>
                  <a:prstClr val="white"/>
                </a:solidFill>
              </a:rPr>
              <a:t>Module 1</a:t>
            </a:r>
            <a:endParaRPr lang="fr-FR"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297929"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400" dirty="0" smtClean="0">
                <a:solidFill>
                  <a:prstClr val="black"/>
                </a:solidFill>
              </a:rPr>
              <a:t>FORMATION INTER-AGENCE SUR LA GESTION DES CAS DE VIOLENCE BASÉE SUR LE GENRE</a:t>
            </a:r>
            <a:endParaRPr lang="fr-FR" sz="34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smtClean="0">
                <a:solidFill>
                  <a:prstClr val="white"/>
                </a:solidFill>
              </a:rPr>
              <a:t>Module 1</a:t>
            </a:r>
            <a:endParaRPr lang="fr-FR"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smtClean="0">
                <a:solidFill>
                  <a:prstClr val="white"/>
                </a:solidFill>
                <a:latin typeface="Franklin Gothic Book"/>
              </a:rPr>
              <a:t>Cliquez pour modifier le sous-titre</a:t>
            </a:r>
            <a:endParaRPr lang="fr-FR"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smtClean="0">
                <a:solidFill>
                  <a:prstClr val="white"/>
                </a:solidFill>
              </a:rPr>
              <a:t>Module 1</a:t>
            </a:r>
            <a:endParaRPr lang="fr-FR"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smtClean="0">
                <a:solidFill>
                  <a:prstClr val="black"/>
                </a:solidFill>
              </a:rPr>
              <a:t>FORMATION INTER-AGENCE SUR LA GESTION DES CAS DE VIOLENCE BASÉE SUR LE GENRE</a:t>
            </a:r>
            <a:endParaRPr lang="fr-FR"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smtClean="0">
                <a:solidFill>
                  <a:prstClr val="white"/>
                </a:solidFill>
              </a:rPr>
              <a:t>Module 1</a:t>
            </a:r>
            <a:endParaRPr lang="fr-FR"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smtClean="0">
                <a:solidFill>
                  <a:prstClr val="white"/>
                </a:solidFill>
                <a:latin typeface="Franklin Gothic Book"/>
              </a:rPr>
              <a:t>Cliquez pour modifier le sous-titre</a:t>
            </a:r>
            <a:endParaRPr lang="fr-FR"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9/13/2017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9/13/2017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Consentement à la prestation de services</a:t>
            </a:r>
          </a:p>
        </p:txBody>
      </p:sp>
      <p:sp>
        <p:nvSpPr>
          <p:cNvPr id="3" name="Content Placeholder 2"/>
          <p:cNvSpPr>
            <a:spLocks noGrp="1"/>
          </p:cNvSpPr>
          <p:nvPr>
            <p:ph idx="1"/>
          </p:nvPr>
        </p:nvSpPr>
        <p:spPr/>
        <p:txBody>
          <a:bodyPr/>
          <a:lstStyle/>
          <a:p>
            <a:r>
              <a:rPr lang="fr-FR" dirty="0" smtClean="0"/>
              <a:t>Obtenir le consentement éclairé de la survivante afin de lui proposer des services :</a:t>
            </a:r>
          </a:p>
          <a:p>
            <a:pPr marL="452438" lvl="1" indent="-323850"/>
            <a:r>
              <a:rPr lang="fr-FR" dirty="0" smtClean="0"/>
              <a:t>Expliquer le processus de gestion des cas</a:t>
            </a:r>
          </a:p>
          <a:p>
            <a:pPr marL="452438" lvl="1" indent="-323850"/>
            <a:r>
              <a:rPr lang="fr-FR" dirty="0" smtClean="0"/>
              <a:t>Expliquer la notion de confidentialité et les limites de la confidentialité</a:t>
            </a:r>
          </a:p>
          <a:p>
            <a:pPr marL="452438" lvl="1" indent="-323850"/>
            <a:r>
              <a:rPr lang="fr-FR" dirty="0" smtClean="0"/>
              <a:t>Expliquer ses droits à la survivante</a:t>
            </a:r>
          </a:p>
          <a:p>
            <a:pPr marL="452438" lvl="1" indent="-323850"/>
            <a:r>
              <a:rPr lang="fr-FR" dirty="0" smtClean="0"/>
              <a:t>Poser des questions et répondre aux questions</a:t>
            </a:r>
          </a:p>
          <a:p>
            <a:pPr marL="452438" lvl="1" indent="-323850"/>
            <a:r>
              <a:rPr lang="fr-FR" dirty="0" smtClean="0"/>
              <a:t>Consentement reçu oralement</a:t>
            </a:r>
          </a:p>
          <a:p>
            <a:pPr marL="128016" lvl="1" indent="0">
              <a:buNone/>
            </a:pPr>
            <a:endParaRPr lang="fr-FR" dirty="0"/>
          </a:p>
        </p:txBody>
      </p:sp>
    </p:spTree>
    <p:extLst>
      <p:ext uri="{BB962C8B-B14F-4D97-AF65-F5344CB8AC3E}">
        <p14:creationId xmlns:p14="http://schemas.microsoft.com/office/powerpoint/2010/main" val="413983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016" y="204215"/>
            <a:ext cx="11627687" cy="1136341"/>
          </a:xfrm>
        </p:spPr>
        <p:txBody>
          <a:bodyPr/>
          <a:lstStyle/>
          <a:p>
            <a:r>
              <a:rPr lang="fr-FR" dirty="0" smtClean="0"/>
              <a:t>Consentement au partage des informations</a:t>
            </a:r>
          </a:p>
        </p:txBody>
      </p:sp>
      <p:sp>
        <p:nvSpPr>
          <p:cNvPr id="3" name="Content Placeholder 2"/>
          <p:cNvSpPr>
            <a:spLocks noGrp="1"/>
          </p:cNvSpPr>
          <p:nvPr>
            <p:ph idx="1"/>
          </p:nvPr>
        </p:nvSpPr>
        <p:spPr>
          <a:xfrm>
            <a:off x="742950" y="1771650"/>
            <a:ext cx="10668000" cy="4800600"/>
          </a:xfrm>
        </p:spPr>
        <p:txBody>
          <a:bodyPr>
            <a:normAutofit fontScale="92500" lnSpcReduction="10000"/>
          </a:bodyPr>
          <a:lstStyle/>
          <a:p>
            <a:pPr marL="457200" indent="-457200">
              <a:buNone/>
            </a:pPr>
            <a:r>
              <a:rPr lang="fr-FR" b="1" dirty="0"/>
              <a:t>Consentement aux orientations disponibles et nécessaires</a:t>
            </a:r>
          </a:p>
          <a:p>
            <a:pPr marL="457200" indent="-457200">
              <a:buNone/>
            </a:pPr>
            <a:endParaRPr lang="fr-FR" sz="1100" dirty="0"/>
          </a:p>
          <a:p>
            <a:pPr marL="630936" lvl="1" indent="-457200"/>
            <a:r>
              <a:rPr lang="fr-FR" b="1" dirty="0"/>
              <a:t>Il s'agit de partager des informations identifiables </a:t>
            </a:r>
            <a:r>
              <a:rPr lang="fr-FR" dirty="0" smtClean="0"/>
              <a:t>sur son cas afin de </a:t>
            </a:r>
            <a:r>
              <a:rPr lang="fr-FR" b="1" dirty="0"/>
              <a:t>faciliter l'accès aux services d'orientation </a:t>
            </a:r>
            <a:r>
              <a:rPr lang="fr-FR" dirty="0" smtClean="0"/>
              <a:t>sélectionnés. Par exemple, pouvoir révéler que vous avez besoin des services de traitement des plaies fournis par le centre de santé</a:t>
            </a:r>
          </a:p>
          <a:p>
            <a:pPr marL="630936" lvl="1" indent="-457200"/>
            <a:r>
              <a:rPr lang="fr-FR" dirty="0" smtClean="0"/>
              <a:t>Présentez l'idée des orientations et la possibilité de partager des informations pertinentes avec tous les autres services nécessaires.</a:t>
            </a:r>
          </a:p>
          <a:p>
            <a:pPr marL="630936" lvl="1" indent="-457200"/>
            <a:r>
              <a:rPr lang="fr-FR" dirty="0" smtClean="0"/>
              <a:t>Prononcez-vous sur le partage des informations en vue de proposer des orientations à la fin de la séance</a:t>
            </a:r>
          </a:p>
          <a:p>
            <a:pPr marL="0" indent="0">
              <a:buNone/>
            </a:pPr>
            <a:r>
              <a:rPr lang="fr-FR" b="1" dirty="0" smtClean="0"/>
              <a:t>Consentement au partage de données afin d'établir des rapports, de promouvoir et d'améliorer le </a:t>
            </a:r>
            <a:r>
              <a:rPr lang="fr-FR" b="1" dirty="0" smtClean="0"/>
              <a:t>programme</a:t>
            </a:r>
            <a:br>
              <a:rPr lang="fr-FR" b="1" dirty="0" smtClean="0"/>
            </a:br>
            <a:endParaRPr lang="fr-FR" b="1" dirty="0"/>
          </a:p>
          <a:p>
            <a:pPr marL="630936" lvl="1" indent="-457200"/>
            <a:r>
              <a:rPr lang="fr-FR" dirty="0" smtClean="0"/>
              <a:t>Discutez-en à la fin de votre séance </a:t>
            </a:r>
          </a:p>
          <a:p>
            <a:pPr marL="630936" lvl="1" indent="-457200"/>
            <a:r>
              <a:rPr lang="fr-FR" b="1" dirty="0"/>
              <a:t>Il s'agit de partager des informations non identifiables </a:t>
            </a:r>
            <a:r>
              <a:rPr lang="fr-FR" dirty="0" smtClean="0"/>
              <a:t>à des fins de</a:t>
            </a:r>
            <a:r>
              <a:rPr lang="fr-FR" b="1" dirty="0"/>
              <a:t> regroupement de données sous forme de statistiques qui seront utilisées dans des rapports</a:t>
            </a:r>
            <a:r>
              <a:rPr lang="fr-FR" dirty="0" smtClean="0"/>
              <a:t>. Par exemple, pouvoir comptabiliser l'incident dans des statistiques comme le « nombre de viols signalés le mois dernier ». Ou l'inclure dans le calcul des « X % des incidents qui ont eu lieu le mois dernier concernaient des enfants ».</a:t>
            </a:r>
          </a:p>
          <a:p>
            <a:pPr marL="630936" lvl="1" indent="-457200"/>
            <a:endParaRPr lang="fr-FR" dirty="0"/>
          </a:p>
          <a:p>
            <a:endParaRPr lang="fr-FR" dirty="0"/>
          </a:p>
        </p:txBody>
      </p:sp>
    </p:spTree>
    <p:extLst>
      <p:ext uri="{BB962C8B-B14F-4D97-AF65-F5344CB8AC3E}">
        <p14:creationId xmlns:p14="http://schemas.microsoft.com/office/powerpoint/2010/main" val="23351590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Stockage de données</a:t>
            </a:r>
          </a:p>
        </p:txBody>
      </p:sp>
      <p:sp>
        <p:nvSpPr>
          <p:cNvPr id="4" name="TextBox 3"/>
          <p:cNvSpPr txBox="1"/>
          <p:nvPr/>
        </p:nvSpPr>
        <p:spPr>
          <a:xfrm>
            <a:off x="1590441" y="1727419"/>
            <a:ext cx="1600200" cy="457200"/>
          </a:xfrm>
          <a:prstGeom prst="rect">
            <a:avLst/>
          </a:prstGeom>
          <a:noFill/>
        </p:spPr>
        <p:txBody>
          <a:bodyPr wrap="square" rtlCol="0">
            <a:spAutoFit/>
          </a:bodyPr>
          <a:lstStyle/>
          <a:p>
            <a:r>
              <a:rPr lang="fr-FR" sz="1200" dirty="0"/>
              <a:t>La survivante rencontre l'intervenant.</a:t>
            </a:r>
          </a:p>
        </p:txBody>
      </p:sp>
      <p:sp>
        <p:nvSpPr>
          <p:cNvPr id="5" name="Oval 4"/>
          <p:cNvSpPr/>
          <p:nvPr/>
        </p:nvSpPr>
        <p:spPr>
          <a:xfrm>
            <a:off x="1122408" y="1765519"/>
            <a:ext cx="381000" cy="381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1</a:t>
            </a:r>
          </a:p>
        </p:txBody>
      </p:sp>
      <p:sp>
        <p:nvSpPr>
          <p:cNvPr id="6" name="Oval 5"/>
          <p:cNvSpPr/>
          <p:nvPr/>
        </p:nvSpPr>
        <p:spPr>
          <a:xfrm>
            <a:off x="3598945" y="1765519"/>
            <a:ext cx="381000" cy="381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2</a:t>
            </a:r>
          </a:p>
        </p:txBody>
      </p:sp>
      <p:sp>
        <p:nvSpPr>
          <p:cNvPr id="7" name="Oval 6"/>
          <p:cNvSpPr/>
          <p:nvPr/>
        </p:nvSpPr>
        <p:spPr>
          <a:xfrm>
            <a:off x="6520541" y="1717894"/>
            <a:ext cx="381000" cy="381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3</a:t>
            </a:r>
          </a:p>
        </p:txBody>
      </p:sp>
      <p:sp>
        <p:nvSpPr>
          <p:cNvPr id="8" name="TextBox 7"/>
          <p:cNvSpPr txBox="1"/>
          <p:nvPr/>
        </p:nvSpPr>
        <p:spPr>
          <a:xfrm>
            <a:off x="4050914" y="1632853"/>
            <a:ext cx="2280766" cy="830997"/>
          </a:xfrm>
          <a:prstGeom prst="rect">
            <a:avLst/>
          </a:prstGeom>
          <a:noFill/>
        </p:spPr>
        <p:txBody>
          <a:bodyPr wrap="square" rtlCol="0">
            <a:spAutoFit/>
          </a:bodyPr>
          <a:lstStyle/>
          <a:p>
            <a:r>
              <a:rPr lang="fr-FR" sz="1200" dirty="0"/>
              <a:t>Une fois la survivante partie, l'intervenant remplit le formulaire de collecte des données, et le personnel chargé de la saisie des données le rentre dans le système de gestion des données</a:t>
            </a:r>
          </a:p>
        </p:txBody>
      </p:sp>
      <p:pic>
        <p:nvPicPr>
          <p:cNvPr id="9" name="Picture 4" descr="http://wheatonbible.iministries.org/Content/10713/Icons/stories-icon.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385906" y="1956019"/>
            <a:ext cx="1955550" cy="19555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https://cdn2.iconfinder.com/data/icons/windows-8-metro-style/512/computer.png"/>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4568248" y="4764495"/>
            <a:ext cx="1190294" cy="119029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989349" y="1646635"/>
            <a:ext cx="2280766" cy="646331"/>
          </a:xfrm>
          <a:prstGeom prst="rect">
            <a:avLst/>
          </a:prstGeom>
          <a:noFill/>
        </p:spPr>
        <p:txBody>
          <a:bodyPr wrap="square" rtlCol="0">
            <a:spAutoFit/>
          </a:bodyPr>
          <a:lstStyle/>
          <a:p>
            <a:r>
              <a:rPr lang="fr-FR" sz="1200" dirty="0"/>
              <a:t>La survivante revient voir l'intervenant, un suivi est effectué.</a:t>
            </a:r>
          </a:p>
        </p:txBody>
      </p:sp>
      <p:sp>
        <p:nvSpPr>
          <p:cNvPr id="12" name="TextBox 11"/>
          <p:cNvSpPr txBox="1"/>
          <p:nvPr/>
        </p:nvSpPr>
        <p:spPr>
          <a:xfrm>
            <a:off x="2676825" y="4223653"/>
            <a:ext cx="1481516" cy="1384995"/>
          </a:xfrm>
          <a:prstGeom prst="rect">
            <a:avLst/>
          </a:prstGeom>
          <a:noFill/>
        </p:spPr>
        <p:txBody>
          <a:bodyPr wrap="square" rtlCol="0">
            <a:spAutoFit/>
          </a:bodyPr>
          <a:lstStyle/>
          <a:p>
            <a:r>
              <a:rPr lang="fr-FR" sz="1050" dirty="0"/>
              <a:t>L'intervenant remplit le formulaire d'évaluation au cours de son entretien avec la survivante ou après son départ. Un plan d'action peut également être élaboré avec la survivante à ce moment-là.</a:t>
            </a:r>
          </a:p>
        </p:txBody>
      </p:sp>
      <p:pic>
        <p:nvPicPr>
          <p:cNvPr id="13" name="Picture 24" descr="https://image.freepik.com/free-icon/edit-interface-symbol-of-a-pencil-on-a-square-outline-paper_318-61160.jpg"/>
          <p:cNvPicPr>
            <a:picLocks noChangeAspect="1" noChangeArrowheads="1"/>
          </p:cNvPicPr>
          <p:nvPr/>
        </p:nvPicPr>
        <p:blipFill>
          <a:blip r:embed="rId5" cstate="print">
            <a:grayscl/>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590441" y="4161950"/>
            <a:ext cx="1086384" cy="108638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wheatonbible.iministries.org/Content/10713/Icons/stories-icon.png"/>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6989349" y="1908394"/>
            <a:ext cx="1955550" cy="195555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4" descr="https://image.freepik.com/free-icon/edit-interface-symbol-of-a-pencil-on-a-square-outline-paper_318-61160.jpg"/>
          <p:cNvPicPr>
            <a:picLocks noChangeAspect="1" noChangeArrowheads="1"/>
          </p:cNvPicPr>
          <p:nvPr/>
        </p:nvPicPr>
        <p:blipFill>
          <a:blip r:embed="rId7" cstate="print">
            <a:grayscl/>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648105" y="3099300"/>
            <a:ext cx="881836" cy="881836"/>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a:off x="2024741" y="3309253"/>
            <a:ext cx="0" cy="852697"/>
          </a:xfrm>
          <a:prstGeom prst="straightConnector1">
            <a:avLst/>
          </a:prstGeom>
          <a:ln w="38100">
            <a:solidFill>
              <a:srgbClr val="FFC000"/>
            </a:solidFill>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p:cNvCxnSpPr/>
          <p:nvPr/>
        </p:nvCxnSpPr>
        <p:spPr>
          <a:xfrm>
            <a:off x="4996541" y="4080890"/>
            <a:ext cx="0" cy="575935"/>
          </a:xfrm>
          <a:prstGeom prst="straightConnector1">
            <a:avLst/>
          </a:prstGeom>
          <a:ln w="38100">
            <a:solidFill>
              <a:srgbClr val="FFC000"/>
            </a:solidFill>
            <a:tailEnd type="triangle"/>
          </a:ln>
        </p:spPr>
        <p:style>
          <a:lnRef idx="1">
            <a:schemeClr val="accent6"/>
          </a:lnRef>
          <a:fillRef idx="0">
            <a:schemeClr val="accent6"/>
          </a:fillRef>
          <a:effectRef idx="0">
            <a:schemeClr val="accent6"/>
          </a:effectRef>
          <a:fontRef idx="minor">
            <a:schemeClr val="tx1"/>
          </a:fontRef>
        </p:style>
      </p:cxnSp>
      <p:sp>
        <p:nvSpPr>
          <p:cNvPr id="19" name="TextBox 18"/>
          <p:cNvSpPr txBox="1"/>
          <p:nvPr/>
        </p:nvSpPr>
        <p:spPr>
          <a:xfrm>
            <a:off x="8120207" y="4223653"/>
            <a:ext cx="1481516" cy="738664"/>
          </a:xfrm>
          <a:prstGeom prst="rect">
            <a:avLst/>
          </a:prstGeom>
          <a:noFill/>
        </p:spPr>
        <p:txBody>
          <a:bodyPr wrap="square" rtlCol="0">
            <a:spAutoFit/>
          </a:bodyPr>
          <a:lstStyle/>
          <a:p>
            <a:r>
              <a:rPr lang="fr-FR" sz="1050" dirty="0"/>
              <a:t>L'intervenant revoit le plan d'action si nécessaire.  Le personnel chargé de la saisie des données le saisit dans Primero.</a:t>
            </a:r>
          </a:p>
        </p:txBody>
      </p:sp>
      <p:cxnSp>
        <p:nvCxnSpPr>
          <p:cNvPr id="20" name="Straight Arrow Connector 19"/>
          <p:cNvCxnSpPr/>
          <p:nvPr/>
        </p:nvCxnSpPr>
        <p:spPr>
          <a:xfrm>
            <a:off x="7673332" y="3447633"/>
            <a:ext cx="0" cy="575935"/>
          </a:xfrm>
          <a:prstGeom prst="straightConnector1">
            <a:avLst/>
          </a:prstGeom>
          <a:ln w="38100">
            <a:solidFill>
              <a:srgbClr val="FFC000"/>
            </a:solidFill>
            <a:tailEnd type="triangle"/>
          </a:ln>
        </p:spPr>
        <p:style>
          <a:lnRef idx="1">
            <a:schemeClr val="accent6"/>
          </a:lnRef>
          <a:fillRef idx="0">
            <a:schemeClr val="accent6"/>
          </a:fillRef>
          <a:effectRef idx="0">
            <a:schemeClr val="accent6"/>
          </a:effectRef>
          <a:fontRef idx="minor">
            <a:schemeClr val="tx1"/>
          </a:fontRef>
        </p:style>
      </p:cxnSp>
      <p:cxnSp>
        <p:nvCxnSpPr>
          <p:cNvPr id="21" name="Straight Arrow Connector 20"/>
          <p:cNvCxnSpPr>
            <a:cxnSpLocks/>
          </p:cNvCxnSpPr>
          <p:nvPr/>
        </p:nvCxnSpPr>
        <p:spPr>
          <a:xfrm flipH="1">
            <a:off x="7673332" y="4962317"/>
            <a:ext cx="3201" cy="545938"/>
          </a:xfrm>
          <a:prstGeom prst="straightConnector1">
            <a:avLst/>
          </a:prstGeom>
          <a:ln w="38100">
            <a:solidFill>
              <a:srgbClr val="FFC000"/>
            </a:solidFill>
            <a:tailEnd type="triangle"/>
          </a:ln>
        </p:spPr>
        <p:style>
          <a:lnRef idx="1">
            <a:schemeClr val="accent6"/>
          </a:lnRef>
          <a:fillRef idx="0">
            <a:schemeClr val="accent6"/>
          </a:fillRef>
          <a:effectRef idx="0">
            <a:schemeClr val="accent6"/>
          </a:effectRef>
          <a:fontRef idx="minor">
            <a:schemeClr val="tx1"/>
          </a:fontRef>
        </p:style>
      </p:cxnSp>
      <p:pic>
        <p:nvPicPr>
          <p:cNvPr id="22" name="Picture 6" descr="https://cdn2.iconfinder.com/data/icons/windows-8-metro-style/512/computer.png"/>
          <p:cNvPicPr>
            <a:picLocks noChangeAspect="1" noChangeArrowheads="1"/>
          </p:cNvPicPr>
          <p:nvPr/>
        </p:nvPicPr>
        <p:blipFill>
          <a:blip r:embed="rId9" cstate="print">
            <a:biLevel thresh="25000"/>
            <a:extLst>
              <a:ext uri="{28A0092B-C50C-407E-A947-70E740481C1C}">
                <a14:useLocalDpi xmlns:a14="http://schemas.microsoft.com/office/drawing/2010/main" val="0"/>
              </a:ext>
            </a:extLst>
          </a:blip>
          <a:srcRect/>
          <a:stretch>
            <a:fillRect/>
          </a:stretch>
        </p:blipFill>
        <p:spPr bwMode="auto">
          <a:xfrm>
            <a:off x="7130140" y="5647588"/>
            <a:ext cx="1042022" cy="10420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4" descr="https://image.freepik.com/free-icon/edit-interface-symbol-of-a-pencil-on-a-square-outline-paper_318-61160.jpg"/>
          <p:cNvPicPr>
            <a:picLocks noChangeAspect="1" noChangeArrowheads="1"/>
          </p:cNvPicPr>
          <p:nvPr/>
        </p:nvPicPr>
        <p:blipFill>
          <a:blip r:embed="rId5" cstate="print">
            <a:grayscl/>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7130140" y="3980447"/>
            <a:ext cx="1086384" cy="108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6803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Stockage de données</a:t>
            </a:r>
          </a:p>
        </p:txBody>
      </p:sp>
      <p:sp>
        <p:nvSpPr>
          <p:cNvPr id="8" name="Content Placeholder 7"/>
          <p:cNvSpPr>
            <a:spLocks noGrp="1"/>
          </p:cNvSpPr>
          <p:nvPr>
            <p:ph idx="1"/>
          </p:nvPr>
        </p:nvSpPr>
        <p:spPr/>
        <p:txBody>
          <a:bodyPr/>
          <a:lstStyle/>
          <a:p>
            <a:endParaRPr lang="en-US" dirty="0"/>
          </a:p>
        </p:txBody>
      </p:sp>
      <p:sp>
        <p:nvSpPr>
          <p:cNvPr id="4" name="TextBox 3"/>
          <p:cNvSpPr txBox="1"/>
          <p:nvPr/>
        </p:nvSpPr>
        <p:spPr>
          <a:xfrm>
            <a:off x="838200" y="1866900"/>
            <a:ext cx="3810000" cy="461665"/>
          </a:xfrm>
          <a:prstGeom prst="rect">
            <a:avLst/>
          </a:prstGeom>
          <a:noFill/>
        </p:spPr>
        <p:txBody>
          <a:bodyPr wrap="square" rtlCol="0">
            <a:spAutoFit/>
          </a:bodyPr>
          <a:lstStyle/>
          <a:p>
            <a:r>
              <a:rPr lang="fr-FR" sz="2400" b="1" dirty="0" smtClean="0"/>
              <a:t>Formulaires d'admission et d'évaluation</a:t>
            </a:r>
            <a:endParaRPr lang="fr-FR" sz="2400" b="1" dirty="0"/>
          </a:p>
        </p:txBody>
      </p:sp>
      <p:sp>
        <p:nvSpPr>
          <p:cNvPr id="5" name="TextBox 4"/>
          <p:cNvSpPr txBox="1"/>
          <p:nvPr/>
        </p:nvSpPr>
        <p:spPr>
          <a:xfrm>
            <a:off x="6790207" y="1859330"/>
            <a:ext cx="2286000" cy="461665"/>
          </a:xfrm>
          <a:prstGeom prst="rect">
            <a:avLst/>
          </a:prstGeom>
          <a:noFill/>
        </p:spPr>
        <p:txBody>
          <a:bodyPr wrap="square" rtlCol="0">
            <a:spAutoFit/>
          </a:bodyPr>
          <a:lstStyle/>
          <a:p>
            <a:r>
              <a:rPr lang="fr-FR" sz="2400" b="1" dirty="0"/>
              <a:t>Formulaires de consentement</a:t>
            </a:r>
          </a:p>
        </p:txBody>
      </p:sp>
      <p:pic>
        <p:nvPicPr>
          <p:cNvPr id="6" name="Picture 2" descr="http://megaicons.net/static/img/icons_sizes/8/178/256/objects-filing-cabinet-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7332" y="2772984"/>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megaicons.net/static/img/icons_sizes/8/178/256/objects-filing-cabinet-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732" y="2925384"/>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4337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752600" y="2133600"/>
            <a:ext cx="2971800" cy="1727216"/>
          </a:xfrm>
          <a:prstGeom prst="roundRect">
            <a:avLst/>
          </a:prstGeom>
          <a:solidFill>
            <a:schemeClr val="accent5">
              <a:lumMod val="60000"/>
              <a:lumOff val="40000"/>
            </a:schemeClr>
          </a:solid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prstClr val="black"/>
                </a:solidFill>
              </a:rPr>
              <a:t>Sous-groupe chargé des VBG :</a:t>
            </a:r>
          </a:p>
          <a:p>
            <a:pPr algn="ctr"/>
            <a:r>
              <a:rPr lang="fr-FR" sz="1600" dirty="0">
                <a:solidFill>
                  <a:prstClr val="black"/>
                </a:solidFill>
              </a:rPr>
              <a:t>Je veux m'assurer que les orientations fonctionnent et promouvoir nos programmes de manière efficace. </a:t>
            </a:r>
          </a:p>
        </p:txBody>
      </p:sp>
      <p:sp>
        <p:nvSpPr>
          <p:cNvPr id="7" name="Rounded Rectangle 6"/>
          <p:cNvSpPr/>
          <p:nvPr/>
        </p:nvSpPr>
        <p:spPr>
          <a:xfrm>
            <a:off x="4876801" y="2668322"/>
            <a:ext cx="2692401" cy="1446479"/>
          </a:xfrm>
          <a:prstGeom prst="roundRect">
            <a:avLst/>
          </a:prstGeom>
          <a:solidFill>
            <a:schemeClr val="tx2">
              <a:lumMod val="40000"/>
              <a:lumOff val="60000"/>
            </a:schemeClr>
          </a:solid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prstClr val="black"/>
                </a:solidFill>
              </a:rPr>
              <a:t>Agence des Nations Unies :</a:t>
            </a:r>
          </a:p>
          <a:p>
            <a:pPr algn="ctr"/>
            <a:r>
              <a:rPr lang="fr-FR" sz="1600" dirty="0">
                <a:solidFill>
                  <a:prstClr val="black"/>
                </a:solidFill>
              </a:rPr>
              <a:t>J'ai besoin de données pour exécuter mon mandat de protection et promouvoir notre action. </a:t>
            </a:r>
          </a:p>
        </p:txBody>
      </p:sp>
      <p:sp>
        <p:nvSpPr>
          <p:cNvPr id="11" name="Rounded Rectangle 10"/>
          <p:cNvSpPr/>
          <p:nvPr/>
        </p:nvSpPr>
        <p:spPr>
          <a:xfrm>
            <a:off x="2209800" y="304800"/>
            <a:ext cx="3657600" cy="1600200"/>
          </a:xfrm>
          <a:prstGeom prst="roundRect">
            <a:avLst/>
          </a:prstGeom>
          <a:solidFill>
            <a:schemeClr val="accent4">
              <a:lumMod val="60000"/>
              <a:lumOff val="40000"/>
            </a:schemeClr>
          </a:solid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prstClr val="black"/>
                </a:solidFill>
              </a:rPr>
              <a:t>Survivante :</a:t>
            </a:r>
          </a:p>
          <a:p>
            <a:pPr algn="ctr"/>
            <a:r>
              <a:rPr lang="fr-FR" sz="1600" dirty="0">
                <a:solidFill>
                  <a:prstClr val="black"/>
                </a:solidFill>
              </a:rPr>
              <a:t>J'ai peur de raconter mon histoire, mais on m'a dit que je dois voir un médecin après ce qui s'est passé. Je veux que personne ne sache ce qui est arrivé. </a:t>
            </a:r>
          </a:p>
        </p:txBody>
      </p:sp>
      <p:sp>
        <p:nvSpPr>
          <p:cNvPr id="12" name="Rounded Rectangle 11"/>
          <p:cNvSpPr/>
          <p:nvPr/>
        </p:nvSpPr>
        <p:spPr>
          <a:xfrm>
            <a:off x="6019800" y="914400"/>
            <a:ext cx="3429000" cy="1295400"/>
          </a:xfrm>
          <a:prstGeom prst="roundRect">
            <a:avLst/>
          </a:prstGeom>
          <a:solidFill>
            <a:schemeClr val="accent4">
              <a:lumMod val="75000"/>
            </a:schemeClr>
          </a:solid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prstClr val="white">
                    <a:lumMod val="85000"/>
                  </a:prstClr>
                </a:solidFill>
              </a:rPr>
              <a:t>Prestataire de services :</a:t>
            </a:r>
          </a:p>
          <a:p>
            <a:pPr algn="ctr"/>
            <a:r>
              <a:rPr lang="fr-FR" sz="1600" dirty="0">
                <a:solidFill>
                  <a:prstClr val="white">
                    <a:lumMod val="85000"/>
                  </a:prstClr>
                </a:solidFill>
              </a:rPr>
              <a:t>Je veux analyser les tendances afin de cibler et d'améliorer les services</a:t>
            </a:r>
            <a:r>
              <a:rPr lang="fr-FR" sz="1600" dirty="0">
                <a:solidFill>
                  <a:prstClr val="black"/>
                </a:solidFill>
              </a:rPr>
              <a:t>. </a:t>
            </a:r>
          </a:p>
        </p:txBody>
      </p:sp>
      <p:sp>
        <p:nvSpPr>
          <p:cNvPr id="22" name="Rounded Rectangle 21"/>
          <p:cNvSpPr/>
          <p:nvPr/>
        </p:nvSpPr>
        <p:spPr>
          <a:xfrm>
            <a:off x="7696200" y="2514601"/>
            <a:ext cx="2895600" cy="1446479"/>
          </a:xfrm>
          <a:prstGeom prst="roundRect">
            <a:avLst/>
          </a:prstGeom>
          <a:solidFill>
            <a:schemeClr val="accent3">
              <a:lumMod val="60000"/>
              <a:lumOff val="40000"/>
            </a:schemeClr>
          </a:solid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prstClr val="black"/>
                </a:solidFill>
              </a:rPr>
              <a:t>Donateur :</a:t>
            </a:r>
          </a:p>
          <a:p>
            <a:pPr algn="ctr"/>
            <a:r>
              <a:rPr lang="fr-FR" sz="1600" dirty="0">
                <a:solidFill>
                  <a:prstClr val="black"/>
                </a:solidFill>
              </a:rPr>
              <a:t>Je dois savoir comment les fonds sont utilisés et combien de personnes nous aidons. </a:t>
            </a:r>
          </a:p>
        </p:txBody>
      </p:sp>
      <p:sp>
        <p:nvSpPr>
          <p:cNvPr id="9" name="Title 8"/>
          <p:cNvSpPr>
            <a:spLocks noGrp="1"/>
          </p:cNvSpPr>
          <p:nvPr>
            <p:ph type="ctrTitle"/>
          </p:nvPr>
        </p:nvSpPr>
        <p:spPr>
          <a:xfrm>
            <a:off x="1068917" y="4723070"/>
            <a:ext cx="10244667" cy="2134930"/>
          </a:xfrm>
        </p:spPr>
        <p:txBody>
          <a:bodyPr>
            <a:normAutofit/>
          </a:bodyPr>
          <a:lstStyle/>
          <a:p>
            <a:pPr>
              <a:defRPr/>
            </a:pPr>
            <a:r>
              <a:rPr lang="fr-FR" sz="2400" b="1" dirty="0">
                <a:solidFill>
                  <a:prstClr val="black"/>
                </a:solidFill>
              </a:rPr>
              <a:t>Pourquoi partageons-nous des données ?</a:t>
            </a:r>
          </a:p>
        </p:txBody>
      </p:sp>
    </p:spTree>
    <p:extLst>
      <p:ext uri="{BB962C8B-B14F-4D97-AF65-F5344CB8AC3E}">
        <p14:creationId xmlns:p14="http://schemas.microsoft.com/office/powerpoint/2010/main" val="290309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11" grpId="0" animBg="1"/>
      <p:bldP spid="12"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Problèmes courants liés au partage d'informations</a:t>
            </a:r>
          </a:p>
        </p:txBody>
      </p:sp>
      <p:sp>
        <p:nvSpPr>
          <p:cNvPr id="3" name="Content Placeholder 2"/>
          <p:cNvSpPr>
            <a:spLocks noGrp="1"/>
          </p:cNvSpPr>
          <p:nvPr>
            <p:ph idx="1"/>
          </p:nvPr>
        </p:nvSpPr>
        <p:spPr/>
        <p:txBody>
          <a:bodyPr/>
          <a:lstStyle/>
          <a:p>
            <a:pPr marL="452438" indent="-452438">
              <a:buFont typeface="Arial" pitchFamily="34" charset="0"/>
              <a:buChar char="•"/>
            </a:pPr>
            <a:r>
              <a:rPr lang="fr-FR" sz="2000" dirty="0">
                <a:solidFill>
                  <a:schemeClr val="tx2">
                    <a:lumMod val="50000"/>
                  </a:schemeClr>
                </a:solidFill>
              </a:rPr>
              <a:t>Les décisions prises concernant les données des survivantes le sont sans leur consentement ou sans qu'elles le sachent</a:t>
            </a:r>
          </a:p>
          <a:p>
            <a:pPr marL="452438" indent="-452438">
              <a:buFont typeface="Arial" pitchFamily="34" charset="0"/>
              <a:buChar char="•"/>
            </a:pPr>
            <a:r>
              <a:rPr lang="fr-FR" sz="2000" dirty="0">
                <a:solidFill>
                  <a:schemeClr val="tx2">
                    <a:lumMod val="50000"/>
                  </a:schemeClr>
                </a:solidFill>
              </a:rPr>
              <a:t>Méconnaissance du niveau des données à partager</a:t>
            </a:r>
          </a:p>
          <a:p>
            <a:pPr marL="452438" indent="-452438">
              <a:buFont typeface="Arial" pitchFamily="34" charset="0"/>
              <a:buChar char="•"/>
            </a:pPr>
            <a:r>
              <a:rPr lang="fr-FR" sz="2000" dirty="0">
                <a:solidFill>
                  <a:schemeClr val="tx2">
                    <a:lumMod val="50000"/>
                  </a:schemeClr>
                </a:solidFill>
              </a:rPr>
              <a:t>Sécurité et protection</a:t>
            </a:r>
          </a:p>
          <a:p>
            <a:pPr marL="452438" indent="-452438">
              <a:buFont typeface="Arial" pitchFamily="34" charset="0"/>
              <a:buChar char="•"/>
            </a:pPr>
            <a:r>
              <a:rPr lang="fr-FR" sz="2000" dirty="0">
                <a:solidFill>
                  <a:schemeClr val="tx2">
                    <a:lumMod val="50000"/>
                  </a:schemeClr>
                </a:solidFill>
              </a:rPr>
              <a:t>Partage des informations à sens unique</a:t>
            </a:r>
          </a:p>
          <a:p>
            <a:pPr marL="452438" indent="-452438">
              <a:buFont typeface="Arial" pitchFamily="34" charset="0"/>
              <a:buChar char="•"/>
            </a:pPr>
            <a:r>
              <a:rPr lang="fr-FR" sz="2000" dirty="0">
                <a:solidFill>
                  <a:schemeClr val="tx2">
                    <a:lumMod val="50000"/>
                  </a:schemeClr>
                </a:solidFill>
              </a:rPr>
              <a:t>Aucun processus ou aucune procédure en place pour renseigner sur le partage des informations</a:t>
            </a:r>
          </a:p>
          <a:p>
            <a:endParaRPr lang="fr-FR" dirty="0"/>
          </a:p>
        </p:txBody>
      </p:sp>
    </p:spTree>
    <p:extLst>
      <p:ext uri="{BB962C8B-B14F-4D97-AF65-F5344CB8AC3E}">
        <p14:creationId xmlns:p14="http://schemas.microsoft.com/office/powerpoint/2010/main" val="39763403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Protocole de partage des informations</a:t>
            </a:r>
          </a:p>
        </p:txBody>
      </p:sp>
      <p:sp>
        <p:nvSpPr>
          <p:cNvPr id="3" name="Content Placeholder 2"/>
          <p:cNvSpPr>
            <a:spLocks noGrp="1"/>
          </p:cNvSpPr>
          <p:nvPr>
            <p:ph idx="1"/>
          </p:nvPr>
        </p:nvSpPr>
        <p:spPr/>
        <p:txBody>
          <a:bodyPr/>
          <a:lstStyle/>
          <a:p>
            <a:pPr marL="457200" lvl="0" indent="-457200">
              <a:buFont typeface="Arial" panose="020B0604020202020204" pitchFamily="34" charset="0"/>
              <a:buChar char="•"/>
            </a:pPr>
            <a:r>
              <a:rPr lang="fr-FR" dirty="0" smtClean="0"/>
              <a:t>Améliorer et faciliter le partage des informations entre les organismes.</a:t>
            </a:r>
          </a:p>
          <a:p>
            <a:pPr marL="457200" lvl="0" indent="-457200">
              <a:buFont typeface="Arial" panose="020B0604020202020204" pitchFamily="34" charset="0"/>
              <a:buChar char="•"/>
            </a:pPr>
            <a:r>
              <a:rPr lang="fr-FR" dirty="0" smtClean="0"/>
              <a:t>Assurer la sécurité et le respect des normes éthiques.</a:t>
            </a:r>
          </a:p>
          <a:p>
            <a:pPr marL="457200" lvl="0" indent="-457200">
              <a:buFont typeface="Arial" panose="020B0604020202020204" pitchFamily="34" charset="0"/>
              <a:buChar char="•"/>
            </a:pPr>
            <a:r>
              <a:rPr lang="fr-FR" dirty="0" smtClean="0"/>
              <a:t>Permettre aux partenaires opérationnels de mieux comprendre le quoi, le pourquoi, le quand, le qui et le comment.</a:t>
            </a:r>
          </a:p>
          <a:p>
            <a:pPr marL="457200" lvl="0" indent="-457200">
              <a:buFont typeface="Arial" panose="020B0604020202020204" pitchFamily="34" charset="0"/>
              <a:buChar char="•"/>
            </a:pPr>
            <a:r>
              <a:rPr lang="fr-FR" dirty="0" smtClean="0"/>
              <a:t>Définir clairement les rôles, les règles et les responsabilités.</a:t>
            </a:r>
          </a:p>
          <a:p>
            <a:pPr marL="457200" lvl="0" indent="-457200">
              <a:buFont typeface="Arial" panose="020B0604020202020204" pitchFamily="34" charset="0"/>
              <a:buChar char="•"/>
            </a:pPr>
            <a:r>
              <a:rPr lang="fr-FR" dirty="0" smtClean="0"/>
              <a:t>Clarifier les procédures de partage des informations à l'extérieur du groupe de travail</a:t>
            </a:r>
            <a:endParaRPr lang="fr-FR" dirty="0"/>
          </a:p>
          <a:p>
            <a:pPr indent="-457200"/>
            <a:endParaRPr lang="fr-FR" dirty="0"/>
          </a:p>
        </p:txBody>
      </p:sp>
    </p:spTree>
    <p:extLst>
      <p:ext uri="{BB962C8B-B14F-4D97-AF65-F5344CB8AC3E}">
        <p14:creationId xmlns:p14="http://schemas.microsoft.com/office/powerpoint/2010/main" val="6458658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Analyse</a:t>
            </a: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fr-FR" dirty="0" smtClean="0"/>
              <a:t> Des données fiables sur les VBG jouent un rôle clé dans la création et la formation de notre intervention humanitaire.</a:t>
            </a:r>
          </a:p>
          <a:p>
            <a:pPr marL="457200" indent="-457200">
              <a:buFont typeface="Arial" panose="020B0604020202020204" pitchFamily="34" charset="0"/>
              <a:buChar char="•"/>
            </a:pPr>
            <a:r>
              <a:rPr lang="fr-FR" dirty="0" smtClean="0"/>
              <a:t>Comprendre l'ampleur du problème peut aider à façonner les activités de prévention et d'intervention.</a:t>
            </a:r>
          </a:p>
          <a:p>
            <a:pPr marL="457200" indent="-457200">
              <a:buFont typeface="Arial" panose="020B0604020202020204" pitchFamily="34" charset="0"/>
              <a:buChar char="•"/>
            </a:pPr>
            <a:r>
              <a:rPr lang="fr-FR" dirty="0" smtClean="0"/>
              <a:t>Accéder aux tendances générales peut renforcer les appels à la modification des politiques ou de la législation.</a:t>
            </a:r>
          </a:p>
          <a:p>
            <a:pPr marL="457200" indent="-457200">
              <a:buFont typeface="Arial" panose="020B0604020202020204" pitchFamily="34" charset="0"/>
              <a:buChar char="•"/>
            </a:pPr>
            <a:r>
              <a:rPr lang="fr-FR" dirty="0" smtClean="0"/>
              <a:t>Créer des graphiques et des tableaux récapitulatifs peut vous aider à compiler des informations qui peuvent être partagées sans danger et de manière éthique.</a:t>
            </a:r>
          </a:p>
          <a:p>
            <a:pPr indent="-457200">
              <a:buFont typeface="Arial" panose="020B0604020202020204" pitchFamily="34" charset="0"/>
              <a:buChar char="•"/>
            </a:pPr>
            <a:endParaRPr lang="fr-FR" dirty="0"/>
          </a:p>
          <a:p>
            <a:pPr indent="-457200">
              <a:buFont typeface="Arial" panose="020B0604020202020204" pitchFamily="34" charset="0"/>
              <a:buChar char="•"/>
            </a:pPr>
            <a:endParaRPr lang="fr-FR" dirty="0"/>
          </a:p>
        </p:txBody>
      </p:sp>
    </p:spTree>
    <p:extLst>
      <p:ext uri="{BB962C8B-B14F-4D97-AF65-F5344CB8AC3E}">
        <p14:creationId xmlns:p14="http://schemas.microsoft.com/office/powerpoint/2010/main" val="801995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Analyse des tendances</a:t>
            </a:r>
          </a:p>
        </p:txBody>
      </p:sp>
      <p:sp>
        <p:nvSpPr>
          <p:cNvPr id="8" name="TextBox 7"/>
          <p:cNvSpPr txBox="1"/>
          <p:nvPr/>
        </p:nvSpPr>
        <p:spPr>
          <a:xfrm>
            <a:off x="876300" y="2377625"/>
            <a:ext cx="10287000" cy="2800767"/>
          </a:xfrm>
          <a:prstGeom prst="rect">
            <a:avLst/>
          </a:prstGeom>
          <a:noFill/>
        </p:spPr>
        <p:txBody>
          <a:bodyPr wrap="square" rtlCol="0">
            <a:spAutoFit/>
          </a:bodyPr>
          <a:lstStyle/>
          <a:p>
            <a:r>
              <a:rPr lang="fr-FR" sz="2800" b="1" dirty="0"/>
              <a:t>Violences conjugales </a:t>
            </a:r>
            <a:r>
              <a:rPr lang="fr-FR" sz="2400" dirty="0"/>
              <a:t>: tranche d'âge de la survivante, lien avec l'agresseur, lieu de l'incident, délai entre l'incident et le signalement, modèle d'orientation, phase du déplacement</a:t>
            </a:r>
          </a:p>
          <a:p>
            <a:endParaRPr lang="fr-FR" sz="2400" dirty="0"/>
          </a:p>
          <a:p>
            <a:r>
              <a:rPr lang="fr-FR" sz="2800" b="1" dirty="0"/>
              <a:t>Mariage précoce </a:t>
            </a:r>
            <a:r>
              <a:rPr lang="fr-FR" sz="2400" dirty="0"/>
              <a:t>: tranche d'âge de la survivante, lien avec l'agresseur, situation matrimoniale, type de violence, modèle d'orientation, phase du déplacement, délai entre l'incident et le signalement</a:t>
            </a:r>
          </a:p>
        </p:txBody>
      </p:sp>
    </p:spTree>
    <p:extLst>
      <p:ext uri="{BB962C8B-B14F-4D97-AF65-F5344CB8AC3E}">
        <p14:creationId xmlns:p14="http://schemas.microsoft.com/office/powerpoint/2010/main" val="1031444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endParaRPr lang="fr-FR"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endParaRPr lang="fr-FR"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endParaRPr lang="fr-FR"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endParaRPr lang="fr-FR" dirty="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Subtitle 2"/>
          <p:cNvSpPr>
            <a:spLocks noGrp="1"/>
          </p:cNvSpPr>
          <p:nvPr>
            <p:ph type="body" sz="quarter" idx="10"/>
          </p:nvPr>
        </p:nvSpPr>
        <p:spPr/>
        <p:txBody>
          <a:bodyPr/>
          <a:lstStyle/>
          <a:p>
            <a:r>
              <a:rPr lang="fr-FR" sz="2800" dirty="0">
                <a:latin typeface="+mj-lt"/>
              </a:rPr>
              <a:t>Module 20</a:t>
            </a:r>
            <a:endParaRPr lang="fr-FR" sz="2800" dirty="0">
              <a:latin typeface="+mj-lt"/>
              <a:cs typeface="Arial" panose="020B0604020202020204" pitchFamily="34" charset="0"/>
            </a:endParaRPr>
          </a:p>
          <a:p>
            <a:endParaRPr lang="fr-FR" dirty="0"/>
          </a:p>
        </p:txBody>
      </p:sp>
      <p:sp>
        <p:nvSpPr>
          <p:cNvPr id="4" name="Text Placeholder 3"/>
          <p:cNvSpPr>
            <a:spLocks noGrp="1"/>
          </p:cNvSpPr>
          <p:nvPr>
            <p:ph type="body" sz="quarter" idx="11"/>
          </p:nvPr>
        </p:nvSpPr>
        <p:spPr/>
        <p:txBody>
          <a:bodyPr/>
          <a:lstStyle/>
          <a:p>
            <a:endParaRPr lang="en-US"/>
          </a:p>
        </p:txBody>
      </p:sp>
      <p:sp>
        <p:nvSpPr>
          <p:cNvPr id="5" name="Title 4"/>
          <p:cNvSpPr>
            <a:spLocks noGrp="1"/>
          </p:cNvSpPr>
          <p:nvPr>
            <p:ph type="ctrTitle"/>
          </p:nvPr>
        </p:nvSpPr>
        <p:spPr/>
        <p:txBody>
          <a:bodyPr/>
          <a:lstStyle/>
          <a:p>
            <a:r>
              <a:rPr lang="fr-FR" smtClean="0"/>
              <a:t>Gestion des informations et des cas de VBG</a:t>
            </a:r>
            <a:endParaRPr lang="fr-FR" dirty="0"/>
          </a:p>
        </p:txBody>
      </p:sp>
      <p:cxnSp>
        <p:nvCxnSpPr>
          <p:cNvPr id="6" name="Straight Connector 5"/>
          <p:cNvCxnSpPr/>
          <p:nvPr/>
        </p:nvCxnSpPr>
        <p:spPr>
          <a:xfrm>
            <a:off x="1085850" y="50307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0132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pPr lvl="0"/>
            <a:r>
              <a:rPr lang="fr-FR" smtClean="0"/>
              <a:t>Comprendre l'approche axée sur les survivantes de la gestion des informations</a:t>
            </a:r>
          </a:p>
          <a:p>
            <a:pPr lvl="0"/>
            <a:r>
              <a:rPr lang="fr-FR" smtClean="0"/>
              <a:t>Comprendre la mise en œuvre de l'éthique et de la sécurité de la gestion des informations en matière de consentement éclairé, de stockage des données, d'orientations, de partage des informations et d'analyse</a:t>
            </a:r>
            <a:endParaRPr lang="fr-FR" dirty="0"/>
          </a:p>
        </p:txBody>
      </p:sp>
    </p:spTree>
    <p:extLst>
      <p:ext uri="{BB962C8B-B14F-4D97-AF65-F5344CB8AC3E}">
        <p14:creationId xmlns:p14="http://schemas.microsoft.com/office/powerpoint/2010/main"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Discussion en groupe</a:t>
            </a:r>
          </a:p>
        </p:txBody>
      </p:sp>
      <p:sp>
        <p:nvSpPr>
          <p:cNvPr id="3" name="Content Placeholder 2"/>
          <p:cNvSpPr>
            <a:spLocks noGrp="1"/>
          </p:cNvSpPr>
          <p:nvPr>
            <p:ph idx="1"/>
          </p:nvPr>
        </p:nvSpPr>
        <p:spPr/>
        <p:txBody>
          <a:bodyPr>
            <a:normAutofit/>
          </a:bodyPr>
          <a:lstStyle/>
          <a:p>
            <a:r>
              <a:rPr lang="fr-FR" sz="2800" dirty="0"/>
              <a:t>Quels</a:t>
            </a:r>
            <a:r>
              <a:rPr lang="fr-FR" sz="3200" dirty="0"/>
              <a:t> types d'informations recueillez-vous auprès des survivantes ?</a:t>
            </a:r>
          </a:p>
        </p:txBody>
      </p:sp>
    </p:spTree>
    <p:extLst>
      <p:ext uri="{BB962C8B-B14F-4D97-AF65-F5344CB8AC3E}">
        <p14:creationId xmlns:p14="http://schemas.microsoft.com/office/powerpoint/2010/main" val="382670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Approche axée sur les survivantes</a:t>
            </a:r>
          </a:p>
        </p:txBody>
      </p:sp>
      <p:sp>
        <p:nvSpPr>
          <p:cNvPr id="3" name="Content Placeholder 2"/>
          <p:cNvSpPr>
            <a:spLocks noGrp="1"/>
          </p:cNvSpPr>
          <p:nvPr>
            <p:ph idx="1"/>
          </p:nvPr>
        </p:nvSpPr>
        <p:spPr/>
        <p:txBody>
          <a:bodyPr/>
          <a:lstStyle/>
          <a:p>
            <a:pPr marL="0" lvl="0" indent="0" algn="ctr">
              <a:buClr>
                <a:srgbClr val="92278F"/>
              </a:buClr>
              <a:buNone/>
            </a:pPr>
            <a:r>
              <a:rPr lang="fr-FR" sz="2800" b="1" dirty="0">
                <a:solidFill>
                  <a:prstClr val="black"/>
                </a:solidFill>
              </a:rPr>
              <a:t>Les droits de la survivante en matière de contrôle des données relatives à l'incident doivent rester une priorité, même s'il semble que les risques sont minimes.</a:t>
            </a:r>
          </a:p>
          <a:p>
            <a:pPr marL="0" lvl="0" indent="0" algn="ctr">
              <a:buClr>
                <a:srgbClr val="92278F"/>
              </a:buClr>
              <a:buNone/>
            </a:pPr>
            <a:endParaRPr lang="fr-FR" sz="2800" b="1" dirty="0">
              <a:solidFill>
                <a:prstClr val="black"/>
              </a:solidFill>
            </a:endParaRPr>
          </a:p>
          <a:p>
            <a:pPr marL="0" lvl="0" indent="0" algn="ctr">
              <a:buClr>
                <a:srgbClr val="92278F"/>
              </a:buClr>
              <a:buNone/>
            </a:pPr>
            <a:r>
              <a:rPr lang="fr-FR" sz="2800" b="1" dirty="0">
                <a:solidFill>
                  <a:prstClr val="black"/>
                </a:solidFill>
              </a:rPr>
              <a:t>Même si les données ne font pas état du nom de la survivante, il incombe à cette dernière de décider du partage ou non des informations</a:t>
            </a:r>
            <a:r>
              <a:rPr lang="fr-FR" sz="2800" dirty="0">
                <a:solidFill>
                  <a:prstClr val="black"/>
                </a:solidFill>
              </a:rPr>
              <a:t>.</a:t>
            </a:r>
          </a:p>
          <a:p>
            <a:endParaRPr lang="fr-FR" sz="2800" dirty="0"/>
          </a:p>
        </p:txBody>
      </p:sp>
    </p:spTree>
    <p:extLst>
      <p:ext uri="{BB962C8B-B14F-4D97-AF65-F5344CB8AC3E}">
        <p14:creationId xmlns:p14="http://schemas.microsoft.com/office/powerpoint/2010/main" val="86555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fr-FR" smtClean="0"/>
              <a:t>Consentement </a:t>
            </a:r>
          </a:p>
        </p:txBody>
      </p:sp>
      <p:sp>
        <p:nvSpPr>
          <p:cNvPr id="3" name="Content Placeholder 2"/>
          <p:cNvSpPr>
            <a:spLocks noGrp="1"/>
          </p:cNvSpPr>
          <p:nvPr>
            <p:ph idx="1"/>
          </p:nvPr>
        </p:nvSpPr>
        <p:spPr/>
        <p:txBody>
          <a:bodyPr>
            <a:normAutofit/>
          </a:bodyPr>
          <a:lstStyle/>
          <a:p>
            <a:pPr>
              <a:buNone/>
            </a:pPr>
            <a:r>
              <a:rPr lang="fr-FR" sz="2800" u="sng" dirty="0"/>
              <a:t>Définition</a:t>
            </a:r>
          </a:p>
          <a:p>
            <a:r>
              <a:rPr lang="fr-FR" sz="2800" dirty="0"/>
              <a:t>Une personne </a:t>
            </a:r>
            <a:r>
              <a:rPr lang="fr-FR" sz="2800" u="sng" dirty="0"/>
              <a:t>fait le choix </a:t>
            </a:r>
            <a:r>
              <a:rPr lang="fr-FR" sz="2800" dirty="0"/>
              <a:t>d'</a:t>
            </a:r>
            <a:r>
              <a:rPr lang="fr-FR" sz="2800" b="1" u="sng" dirty="0"/>
              <a:t>accepter librement </a:t>
            </a:r>
            <a:r>
              <a:rPr lang="fr-FR" sz="2800" dirty="0"/>
              <a:t>et volontairement de faire quelque chose. </a:t>
            </a:r>
          </a:p>
        </p:txBody>
      </p:sp>
    </p:spTree>
    <p:extLst>
      <p:ext uri="{BB962C8B-B14F-4D97-AF65-F5344CB8AC3E}">
        <p14:creationId xmlns:p14="http://schemas.microsoft.com/office/powerpoint/2010/main" val="1326674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Pourquoi avons-nous besoin du consentement éclairé ?</a:t>
            </a:r>
          </a:p>
        </p:txBody>
      </p:sp>
      <p:sp>
        <p:nvSpPr>
          <p:cNvPr id="3" name="Content Placeholder 2"/>
          <p:cNvSpPr>
            <a:spLocks noGrp="1"/>
          </p:cNvSpPr>
          <p:nvPr>
            <p:ph idx="1"/>
          </p:nvPr>
        </p:nvSpPr>
        <p:spPr/>
        <p:txBody>
          <a:bodyPr/>
          <a:lstStyle/>
          <a:p>
            <a:pPr marL="0" indent="0">
              <a:buNone/>
            </a:pPr>
            <a:r>
              <a:rPr lang="fr-FR" sz="2400" b="1" dirty="0"/>
              <a:t>L'obtention du consentement éclairé :</a:t>
            </a:r>
          </a:p>
          <a:p>
            <a:pPr marL="539750" lvl="1" indent="-411163"/>
            <a:r>
              <a:rPr lang="fr-FR" sz="2400" dirty="0"/>
              <a:t>Est une preuve de respect</a:t>
            </a:r>
          </a:p>
          <a:p>
            <a:pPr marL="539750" lvl="1" indent="-411163"/>
            <a:r>
              <a:rPr lang="fr-FR" sz="2400" dirty="0"/>
              <a:t>Montre à la survivante que nous souhaitons adopter une approche collaborative et lui conférer des moyens d'action</a:t>
            </a:r>
          </a:p>
          <a:p>
            <a:pPr marL="539750" lvl="1" indent="-411163"/>
            <a:r>
              <a:rPr lang="fr-FR" sz="2400" dirty="0"/>
              <a:t>Montre que nous comprenons la nécessité de rendre des comptes à la survivante</a:t>
            </a:r>
          </a:p>
        </p:txBody>
      </p:sp>
    </p:spTree>
    <p:extLst>
      <p:ext uri="{BB962C8B-B14F-4D97-AF65-F5344CB8AC3E}">
        <p14:creationId xmlns:p14="http://schemas.microsoft.com/office/powerpoint/2010/main" val="2074850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fr-FR" smtClean="0"/>
              <a:t>Consentement éclairé</a:t>
            </a:r>
          </a:p>
        </p:txBody>
      </p:sp>
      <p:sp>
        <p:nvSpPr>
          <p:cNvPr id="3" name="Content Placeholder 2"/>
          <p:cNvSpPr>
            <a:spLocks noGrp="1"/>
          </p:cNvSpPr>
          <p:nvPr>
            <p:ph idx="1"/>
          </p:nvPr>
        </p:nvSpPr>
        <p:spPr/>
        <p:txBody>
          <a:bodyPr>
            <a:normAutofit/>
          </a:bodyPr>
          <a:lstStyle/>
          <a:p>
            <a:pPr>
              <a:buNone/>
            </a:pPr>
            <a:r>
              <a:rPr lang="fr-FR" u="sng" dirty="0"/>
              <a:t>Définition</a:t>
            </a:r>
          </a:p>
          <a:p>
            <a:r>
              <a:rPr lang="fr-FR" smtClean="0"/>
              <a:t>Un processus à double sens</a:t>
            </a:r>
          </a:p>
          <a:p>
            <a:r>
              <a:rPr lang="fr-FR" b="1" u="sng" dirty="0"/>
              <a:t>Nécessite d'expliquer </a:t>
            </a:r>
            <a:r>
              <a:rPr lang="fr-FR" smtClean="0"/>
              <a:t>ce qui se passera et de répondre aux questions.</a:t>
            </a:r>
          </a:p>
          <a:p>
            <a:r>
              <a:rPr lang="fr-FR" smtClean="0"/>
              <a:t>Trois éléments : </a:t>
            </a:r>
          </a:p>
          <a:p>
            <a:pPr marL="342900" indent="-342900">
              <a:buFont typeface="+mj-lt"/>
              <a:buAutoNum type="arabicPeriod"/>
            </a:pPr>
            <a:r>
              <a:rPr lang="fr-FR" smtClean="0"/>
              <a:t>Type d'informations à partager</a:t>
            </a:r>
          </a:p>
          <a:p>
            <a:pPr marL="342900" indent="-342900">
              <a:buFont typeface="+mj-lt"/>
              <a:buAutoNum type="arabicPeriod"/>
            </a:pPr>
            <a:r>
              <a:rPr lang="fr-FR" smtClean="0"/>
              <a:t>Accord volontaire</a:t>
            </a:r>
          </a:p>
          <a:p>
            <a:pPr marL="342900" indent="-342900">
              <a:buFont typeface="+mj-lt"/>
              <a:buAutoNum type="arabicPeriod"/>
            </a:pPr>
            <a:r>
              <a:rPr lang="fr-FR" smtClean="0"/>
              <a:t>Compréhension</a:t>
            </a:r>
          </a:p>
          <a:p>
            <a:endParaRPr lang="fr-FR" dirty="0"/>
          </a:p>
        </p:txBody>
      </p:sp>
    </p:spTree>
    <p:extLst>
      <p:ext uri="{BB962C8B-B14F-4D97-AF65-F5344CB8AC3E}">
        <p14:creationId xmlns:p14="http://schemas.microsoft.com/office/powerpoint/2010/main" val="18664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Trois types de consentement</a:t>
            </a:r>
          </a:p>
        </p:txBody>
      </p:sp>
      <p:sp>
        <p:nvSpPr>
          <p:cNvPr id="3" name="Content Placeholder 2"/>
          <p:cNvSpPr>
            <a:spLocks noGrp="1"/>
          </p:cNvSpPr>
          <p:nvPr>
            <p:ph idx="1"/>
          </p:nvPr>
        </p:nvSpPr>
        <p:spPr/>
        <p:txBody>
          <a:bodyPr/>
          <a:lstStyle/>
          <a:p>
            <a:pPr marL="457200" indent="-457200">
              <a:buFont typeface="+mj-lt"/>
              <a:buAutoNum type="arabicPeriod"/>
            </a:pPr>
            <a:r>
              <a:rPr lang="fr-FR" smtClean="0"/>
              <a:t>Consentement à la prestation de services</a:t>
            </a:r>
          </a:p>
          <a:p>
            <a:pPr marL="457200" indent="-457200">
              <a:buFont typeface="+mj-lt"/>
              <a:buAutoNum type="arabicPeriod"/>
            </a:pPr>
            <a:r>
              <a:rPr lang="fr-FR" smtClean="0"/>
              <a:t>Consentement aux orientations disponibles et nécessaires</a:t>
            </a:r>
          </a:p>
          <a:p>
            <a:pPr marL="457200" indent="-457200">
              <a:buFont typeface="+mj-lt"/>
              <a:buAutoNum type="arabicPeriod"/>
            </a:pPr>
            <a:r>
              <a:rPr lang="fr-FR" smtClean="0"/>
              <a:t>Consentement au partage de données et de pourcentages afin d'établir des rapports, de promouvoir et d'améliorer le programme </a:t>
            </a:r>
          </a:p>
        </p:txBody>
      </p:sp>
    </p:spTree>
    <p:extLst>
      <p:ext uri="{BB962C8B-B14F-4D97-AF65-F5344CB8AC3E}">
        <p14:creationId xmlns:p14="http://schemas.microsoft.com/office/powerpoint/2010/main" val="10969326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TotalTime>
  <Words>2005</Words>
  <Application>Microsoft Office PowerPoint</Application>
  <PresentationFormat>Custom</PresentationFormat>
  <Paragraphs>297</Paragraphs>
  <Slides>19</Slides>
  <Notes>19</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IRC-Module-Template-V2</vt:lpstr>
      <vt:lpstr>1_IRC-Module-Template-V2</vt:lpstr>
      <vt:lpstr>PowerPoint Presentation</vt:lpstr>
      <vt:lpstr>Gestion des informations et des cas de VBG</vt:lpstr>
      <vt:lpstr>Objectifs </vt:lpstr>
      <vt:lpstr>Activité : Discussion en groupe</vt:lpstr>
      <vt:lpstr>Approche axée sur les survivantes</vt:lpstr>
      <vt:lpstr>Consentement </vt:lpstr>
      <vt:lpstr>Pourquoi avons-nous besoin du consentement éclairé ?</vt:lpstr>
      <vt:lpstr>Consentement éclairé</vt:lpstr>
      <vt:lpstr>Trois types de consentement</vt:lpstr>
      <vt:lpstr>Consentement à la prestation de services</vt:lpstr>
      <vt:lpstr>Consentement au partage des informations</vt:lpstr>
      <vt:lpstr>Stockage de données</vt:lpstr>
      <vt:lpstr>Stockage de données</vt:lpstr>
      <vt:lpstr>Pourquoi partageons-nous des données ?</vt:lpstr>
      <vt:lpstr>Problèmes courants liés au partage d'informations</vt:lpstr>
      <vt:lpstr>Protocole de partage des informations</vt:lpstr>
      <vt:lpstr>Analyse</vt:lpstr>
      <vt:lpstr>Analyse des tendances</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Intersections of Information Management and GBV Case Management</dc:title>
  <dc:creator>Kristy Crabtree</dc:creator>
  <cp:lastModifiedBy>Yuli</cp:lastModifiedBy>
  <cp:revision>31</cp:revision>
  <dcterms:created xsi:type="dcterms:W3CDTF">2017-02-23T16:22:42Z</dcterms:created>
  <dcterms:modified xsi:type="dcterms:W3CDTF">2017-09-13T13:17:34Z</dcterms:modified>
</cp:coreProperties>
</file>